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7561263" cy="10693400"/>
  <p:notesSz cx="6888163" cy="10018713"/>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PO法人 ドロップインセンター" initials="Nド" lastIdx="1" clrIdx="0">
    <p:extLst>
      <p:ext uri="{19B8F6BF-5375-455C-9EA6-DF929625EA0E}">
        <p15:presenceInfo xmlns:p15="http://schemas.microsoft.com/office/powerpoint/2012/main" userId="b91bf1d7b7fc36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AD6"/>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271" autoAdjust="0"/>
    <p:restoredTop sz="91749" autoAdjust="0"/>
  </p:normalViewPr>
  <p:slideViewPr>
    <p:cSldViewPr>
      <p:cViewPr>
        <p:scale>
          <a:sx n="100" d="100"/>
          <a:sy n="100" d="100"/>
        </p:scale>
        <p:origin x="750" y="-12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500" cy="501571"/>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6" y="0"/>
            <a:ext cx="2984500" cy="501571"/>
          </a:xfrm>
          <a:prstGeom prst="rect">
            <a:avLst/>
          </a:prstGeom>
        </p:spPr>
        <p:txBody>
          <a:bodyPr vert="horz" lIns="91427" tIns="45714" rIns="91427" bIns="45714" rtlCol="0"/>
          <a:lstStyle>
            <a:lvl1pPr algn="r">
              <a:defRPr sz="1200"/>
            </a:lvl1pPr>
          </a:lstStyle>
          <a:p>
            <a:fld id="{547907DA-C301-4590-9011-B7E49990811C}" type="datetimeFigureOut">
              <a:rPr kumimoji="1" lang="ja-JP" altLang="en-US" smtClean="0"/>
              <a:t>2023/7/14</a:t>
            </a:fld>
            <a:endParaRPr kumimoji="1" lang="ja-JP" altLang="en-US"/>
          </a:p>
        </p:txBody>
      </p:sp>
      <p:sp>
        <p:nvSpPr>
          <p:cNvPr id="4" name="スライド イメージ プレースホルダー 3"/>
          <p:cNvSpPr>
            <a:spLocks noGrp="1" noRot="1" noChangeAspect="1"/>
          </p:cNvSpPr>
          <p:nvPr>
            <p:ph type="sldImg" idx="2"/>
          </p:nvPr>
        </p:nvSpPr>
        <p:spPr>
          <a:xfrm>
            <a:off x="2116138" y="749300"/>
            <a:ext cx="2655887" cy="3759200"/>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8975" y="4758571"/>
            <a:ext cx="5510213" cy="4509374"/>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5556"/>
            <a:ext cx="2984500" cy="501571"/>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6" y="9515556"/>
            <a:ext cx="2984500" cy="501571"/>
          </a:xfrm>
          <a:prstGeom prst="rect">
            <a:avLst/>
          </a:prstGeom>
        </p:spPr>
        <p:txBody>
          <a:bodyPr vert="horz" lIns="91427" tIns="45714" rIns="91427" bIns="45714" rtlCol="0" anchor="b"/>
          <a:lstStyle>
            <a:lvl1pPr algn="r">
              <a:defRPr sz="1200"/>
            </a:lvl1pPr>
          </a:lstStyle>
          <a:p>
            <a:fld id="{6AFF90AC-5947-4531-A8C7-0AC40A6913AC}" type="slidenum">
              <a:rPr kumimoji="1" lang="ja-JP" altLang="en-US" smtClean="0"/>
              <a:t>‹#›</a:t>
            </a:fld>
            <a:endParaRPr kumimoji="1" lang="ja-JP" altLang="en-US"/>
          </a:p>
        </p:txBody>
      </p:sp>
    </p:spTree>
    <p:extLst>
      <p:ext uri="{BB962C8B-B14F-4D97-AF65-F5344CB8AC3E}">
        <p14:creationId xmlns:p14="http://schemas.microsoft.com/office/powerpoint/2010/main" val="2609984412"/>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6138" y="749300"/>
            <a:ext cx="2655887" cy="37592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AFF90AC-5947-4531-A8C7-0AC40A6913AC}" type="slidenum">
              <a:rPr kumimoji="1" lang="ja-JP" altLang="en-US" smtClean="0"/>
              <a:t>1</a:t>
            </a:fld>
            <a:endParaRPr kumimoji="1" lang="ja-JP" altLang="en-US"/>
          </a:p>
        </p:txBody>
      </p:sp>
    </p:spTree>
    <p:extLst>
      <p:ext uri="{BB962C8B-B14F-4D97-AF65-F5344CB8AC3E}">
        <p14:creationId xmlns:p14="http://schemas.microsoft.com/office/powerpoint/2010/main" val="3326025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6138" y="749300"/>
            <a:ext cx="2655887" cy="37592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AFF90AC-5947-4531-A8C7-0AC40A6913AC}" type="slidenum">
              <a:rPr kumimoji="1" lang="ja-JP" altLang="en-US" smtClean="0"/>
              <a:t>2</a:t>
            </a:fld>
            <a:endParaRPr kumimoji="1" lang="ja-JP" altLang="en-US"/>
          </a:p>
        </p:txBody>
      </p:sp>
    </p:spTree>
    <p:extLst>
      <p:ext uri="{BB962C8B-B14F-4D97-AF65-F5344CB8AC3E}">
        <p14:creationId xmlns:p14="http://schemas.microsoft.com/office/powerpoint/2010/main" val="190030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370427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111190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598011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236270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77682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312874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302411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1584637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67148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2637025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108CA2-26DF-4ABB-95B8-194BC74D896C}" type="datetimeFigureOut">
              <a:rPr kumimoji="1" lang="ja-JP" altLang="en-US" smtClean="0"/>
              <a:t>2023/7/14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383132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F9108CA2-26DF-4ABB-95B8-194BC74D896C}" type="datetimeFigureOut">
              <a:rPr kumimoji="1" lang="ja-JP" altLang="en-US" smtClean="0"/>
              <a:t>2023/7/14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9A07AC91-6C7B-415C-A863-CBD6C28ED169}" type="slidenum">
              <a:rPr kumimoji="1" lang="ja-JP" altLang="en-US" smtClean="0"/>
              <a:t>‹#›</a:t>
            </a:fld>
            <a:endParaRPr kumimoji="1" lang="ja-JP" altLang="en-US"/>
          </a:p>
        </p:txBody>
      </p:sp>
    </p:spTree>
    <p:extLst>
      <p:ext uri="{BB962C8B-B14F-4D97-AF65-F5344CB8AC3E}">
        <p14:creationId xmlns:p14="http://schemas.microsoft.com/office/powerpoint/2010/main" val="2171424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21.jpeg"/><Relationship Id="rId3" Type="http://schemas.openxmlformats.org/officeDocument/2006/relationships/image" Target="../media/image11.jpeg"/><Relationship Id="rId7" Type="http://schemas.openxmlformats.org/officeDocument/2006/relationships/image" Target="../media/image15.png"/><Relationship Id="rId12" Type="http://schemas.openxmlformats.org/officeDocument/2006/relationships/image" Target="../media/image20.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4.png"/><Relationship Id="rId11" Type="http://schemas.openxmlformats.org/officeDocument/2006/relationships/image" Target="../media/image19.gif"/><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png"/><Relationship Id="rId1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E1A15346-08D7-4619-9DB9-6EBD116B1D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4749" y="6022979"/>
            <a:ext cx="4153440" cy="1667628"/>
          </a:xfrm>
          <a:prstGeom prst="rect">
            <a:avLst/>
          </a:prstGeom>
        </p:spPr>
      </p:pic>
      <p:pic>
        <p:nvPicPr>
          <p:cNvPr id="20" name="Picture 3" descr="C:\Users\Owner\Desktop\枠.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324" y="4578121"/>
            <a:ext cx="6521539" cy="142252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Users\Owner\Desktop\枠.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994" y="2848238"/>
            <a:ext cx="6507870" cy="1610772"/>
          </a:xfrm>
          <a:prstGeom prst="rect">
            <a:avLst/>
          </a:prstGeom>
          <a:noFill/>
          <a:extLst>
            <a:ext uri="{909E8E84-426E-40DD-AFC4-6F175D3DCCD1}">
              <a14:hiddenFill xmlns:a14="http://schemas.microsoft.com/office/drawing/2010/main">
                <a:solidFill>
                  <a:srgbClr val="FFFFFF"/>
                </a:solidFill>
              </a14:hiddenFill>
            </a:ext>
          </a:extLst>
        </p:spPr>
      </p:pic>
      <p:grpSp>
        <p:nvGrpSpPr>
          <p:cNvPr id="42" name="グループ化 41"/>
          <p:cNvGrpSpPr/>
          <p:nvPr/>
        </p:nvGrpSpPr>
        <p:grpSpPr>
          <a:xfrm>
            <a:off x="219572" y="158324"/>
            <a:ext cx="7171292" cy="1959211"/>
            <a:chOff x="290475" y="-45742"/>
            <a:chExt cx="6504299" cy="1814946"/>
          </a:xfrm>
        </p:grpSpPr>
        <p:sp>
          <p:nvSpPr>
            <p:cNvPr id="5" name="角丸四角形 4"/>
            <p:cNvSpPr/>
            <p:nvPr/>
          </p:nvSpPr>
          <p:spPr>
            <a:xfrm>
              <a:off x="1207798" y="317279"/>
              <a:ext cx="4372677" cy="1098724"/>
            </a:xfrm>
            <a:prstGeom prst="roundRect">
              <a:avLst>
                <a:gd name="adj" fmla="val 9439"/>
              </a:avLst>
            </a:prstGeom>
            <a:solidFill>
              <a:schemeClr val="accent4">
                <a:lumMod val="20000"/>
                <a:lumOff val="80000"/>
              </a:schemeClr>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http://ord.yahoo.co.jp/o/image/SIG=11v02u1hc/EXP=1438753732;_ylc=X3IDMgRmc3QDMARpZHgDMARvaWQDQU5kOUdjUkZHSHNmd0VNclA2MDV0bTlHTzczR2J3M1I5cXVNeHM4TlFDTTdKMFc1VmMwOFJqSVhQOVF5V1EEcAM1NFNoNXBhWjU3U2c1cDJRSU9PRHFlT0NwT09Ec3ctLQRwb3MDMzYzBHNlYwNzaHcEc2xrA3Jp/**http%3a/www.wanpug.com/illust/illust454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76636" y="16429"/>
              <a:ext cx="1400373" cy="81660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ord.yahoo.co.jp/o/image/SIG=11v02u1hc/EXP=1438753732;_ylc=X3IDMgRmc3QDMARpZHgDMARvaWQDQU5kOUdjUkZHSHNmd0VNclA2MDV0bTlHTzczR2J3M1I5cXVNeHM4TlFDTTdKMFc1VmMwOFJqSVhQOVF5V1EEcAM1NFNoNXBhWjU3U2c1cDJRSU9PRHFlT0NwT09Ec3ctLQRwb3MDMzYzBHNlYwNzaHcEc2xrA3Jp/**http%3a/www.wanpug.com/illust/illust454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0800000">
              <a:off x="854872" y="881272"/>
              <a:ext cx="1522693" cy="887932"/>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261478" y="451143"/>
              <a:ext cx="4649686" cy="830997"/>
            </a:xfrm>
            <a:prstGeom prst="rect">
              <a:avLst/>
            </a:prstGeom>
            <a:noFill/>
          </p:spPr>
          <p:txBody>
            <a:bodyPr wrap="square" rtlCol="0">
              <a:spAutoFit/>
            </a:bodyPr>
            <a:lstStyle/>
            <a:p>
              <a:r>
                <a:rPr lang="ja-JP" altLang="en-US" sz="5200" dirty="0" err="1">
                  <a:latin typeface="ふんわりラウンド" pitchFamily="50" charset="-128"/>
                  <a:ea typeface="ふんわりラウンド" pitchFamily="50" charset="-128"/>
                </a:rPr>
                <a:t>ぴっぴ</a:t>
              </a:r>
              <a:r>
                <a:rPr lang="ja-JP" altLang="en-US" sz="5200" dirty="0">
                  <a:latin typeface="ふんわりラウンド" pitchFamily="50" charset="-128"/>
                  <a:ea typeface="ふんわりラウンド" pitchFamily="50" charset="-128"/>
                </a:rPr>
                <a:t>つうしん</a:t>
              </a:r>
              <a:endParaRPr lang="en-US" altLang="ja-JP" sz="5200" dirty="0">
                <a:latin typeface="ふんわりラウンド" pitchFamily="50" charset="-128"/>
                <a:ea typeface="ふんわりラウンド" pitchFamily="50" charset="-128"/>
              </a:endParaRPr>
            </a:p>
          </p:txBody>
        </p:sp>
        <p:sp>
          <p:nvSpPr>
            <p:cNvPr id="7" name="テキスト ボックス 6"/>
            <p:cNvSpPr txBox="1"/>
            <p:nvPr/>
          </p:nvSpPr>
          <p:spPr>
            <a:xfrm>
              <a:off x="290475" y="-45742"/>
              <a:ext cx="4356978" cy="527461"/>
            </a:xfrm>
            <a:prstGeom prst="rect">
              <a:avLst/>
            </a:prstGeom>
            <a:noFill/>
          </p:spPr>
          <p:txBody>
            <a:bodyPr wrap="square" rtlCol="0">
              <a:spAutoFit/>
            </a:bodyPr>
            <a:lstStyle/>
            <a:p>
              <a:r>
                <a:rPr lang="en-US" altLang="ja-JP" sz="1100" dirty="0">
                  <a:latin typeface="AR P丸ゴシック体M"/>
                  <a:ea typeface="HGPｺﾞｼｯｸM" panose="020B0600000000000000" pitchFamily="50" charset="-128"/>
                </a:rPr>
                <a:t>   2023</a:t>
              </a:r>
              <a:r>
                <a:rPr lang="ja-JP" altLang="en-US" sz="1100" dirty="0">
                  <a:latin typeface="AR P丸ゴシック体M"/>
                  <a:ea typeface="HGPｺﾞｼｯｸM" panose="020B0600000000000000" pitchFamily="50" charset="-128"/>
                </a:rPr>
                <a:t>年　</a:t>
              </a:r>
              <a:r>
                <a:rPr lang="en-US" altLang="ja-JP" sz="1100" dirty="0">
                  <a:latin typeface="AR P丸ゴシック体M"/>
                  <a:ea typeface="HGPｺﾞｼｯｸM" panose="020B0600000000000000" pitchFamily="50" charset="-128"/>
                </a:rPr>
                <a:t>8</a:t>
              </a:r>
              <a:r>
                <a:rPr lang="ja-JP" altLang="en-US" sz="1100" dirty="0">
                  <a:latin typeface="AR P丸ゴシック体M"/>
                  <a:ea typeface="HGPｺﾞｼｯｸM" panose="020B0600000000000000" pitchFamily="50" charset="-128"/>
                </a:rPr>
                <a:t>月</a:t>
              </a:r>
              <a:r>
                <a:rPr lang="en-US" altLang="ja-JP" sz="1100" dirty="0">
                  <a:latin typeface="AR P丸ゴシック体M"/>
                  <a:ea typeface="HGPｺﾞｼｯｸM" panose="020B0600000000000000" pitchFamily="50" charset="-128"/>
                </a:rPr>
                <a:t>1</a:t>
              </a:r>
              <a:r>
                <a:rPr lang="ja-JP" altLang="en-US" sz="1100" dirty="0">
                  <a:latin typeface="AR P丸ゴシック体M"/>
                  <a:ea typeface="HGPｺﾞｼｯｸM" panose="020B0600000000000000" pitchFamily="50" charset="-128"/>
                </a:rPr>
                <a:t>日発行　　発行者：宮崎市権現地域子育て支援センター</a:t>
              </a:r>
              <a:endParaRPr lang="en-US" altLang="ja-JP" sz="1100" dirty="0">
                <a:latin typeface="AR P丸ゴシック体M"/>
                <a:ea typeface="HGPｺﾞｼｯｸM" panose="020B0600000000000000" pitchFamily="50" charset="-128"/>
              </a:endParaRPr>
            </a:p>
            <a:p>
              <a:r>
                <a:rPr lang="ja-JP" altLang="en-US" sz="1000" b="1" dirty="0">
                  <a:latin typeface="AR P丸ゴシック体M"/>
                  <a:ea typeface="HGPｺﾞｼｯｸM" panose="020B0600000000000000" pitchFamily="50" charset="-128"/>
                </a:rPr>
                <a:t>　　　　　　　　　　　　　　　　　　　　　　　　　　　　　</a:t>
              </a:r>
              <a:endParaRPr lang="en-US" altLang="ja-JP" sz="1000" b="1" dirty="0">
                <a:latin typeface="AR P丸ゴシック体M"/>
                <a:ea typeface="HGPｺﾞｼｯｸM" panose="020B0600000000000000" pitchFamily="50" charset="-128"/>
              </a:endParaRPr>
            </a:p>
            <a:p>
              <a:r>
                <a:rPr lang="en-US" altLang="ja-JP" sz="1000" dirty="0">
                  <a:latin typeface="AR P丸ゴシック体M"/>
                  <a:ea typeface="くまもと本丸ゴシックmini" pitchFamily="50" charset="-128"/>
                </a:rPr>
                <a:t> 8</a:t>
              </a:r>
              <a:r>
                <a:rPr lang="ja-JP" altLang="en-US" sz="1000" dirty="0">
                  <a:latin typeface="AR P丸ゴシック体M"/>
                  <a:ea typeface="くまもと本丸ゴシックmini" pitchFamily="50" charset="-128"/>
                </a:rPr>
                <a:t>月</a:t>
              </a:r>
              <a:r>
                <a:rPr lang="ja-JP" altLang="en-US" sz="1000" dirty="0">
                  <a:latin typeface="AR P丸ゴシック体M"/>
                  <a:ea typeface="HGS創英角ﾎﾟｯﾌﾟ体" panose="040B0A00000000000000" pitchFamily="50" charset="-128"/>
                </a:rPr>
                <a:t>・</a:t>
              </a:r>
              <a:r>
                <a:rPr lang="en-US" altLang="ja-JP" sz="1000" dirty="0">
                  <a:latin typeface="AR P丸ゴシック体M"/>
                  <a:ea typeface="HGS創英角ﾎﾟｯﾌﾟ体" panose="040B0A00000000000000" pitchFamily="50" charset="-128"/>
                </a:rPr>
                <a:t>9</a:t>
              </a:r>
              <a:r>
                <a:rPr lang="ja-JP" altLang="en-US" sz="1000" dirty="0">
                  <a:latin typeface="AR P丸ゴシック体M"/>
                  <a:ea typeface="くまもと本丸ゴシックmini" pitchFamily="50" charset="-128"/>
                </a:rPr>
                <a:t>月号</a:t>
              </a:r>
            </a:p>
          </p:txBody>
        </p:sp>
        <p:sp>
          <p:nvSpPr>
            <p:cNvPr id="8" name="テキスト ボックス 7"/>
            <p:cNvSpPr txBox="1"/>
            <p:nvPr/>
          </p:nvSpPr>
          <p:spPr>
            <a:xfrm>
              <a:off x="6064770" y="75091"/>
              <a:ext cx="730004" cy="406287"/>
            </a:xfrm>
            <a:prstGeom prst="rect">
              <a:avLst/>
            </a:prstGeom>
            <a:noFill/>
            <a:ln cap="rnd">
              <a:noFill/>
              <a:round/>
            </a:ln>
          </p:spPr>
          <p:txBody>
            <a:bodyPr wrap="square" rtlCol="0">
              <a:spAutoFit/>
            </a:bodyPr>
            <a:lstStyle/>
            <a:p>
              <a:r>
                <a:rPr kumimoji="1" lang="en-US" altLang="ja-JP" sz="1200" dirty="0">
                  <a:latin typeface="くまもと本丸ゴシックmini" pitchFamily="50" charset="-128"/>
                  <a:ea typeface="くまもと本丸ゴシックmini" pitchFamily="50" charset="-128"/>
                </a:rPr>
                <a:t>NO 96</a:t>
              </a:r>
            </a:p>
            <a:p>
              <a:endParaRPr kumimoji="1" lang="ja-JP" altLang="en-US" sz="1050" dirty="0">
                <a:latin typeface="AR P丸ゴシック体M"/>
              </a:endParaRPr>
            </a:p>
          </p:txBody>
        </p:sp>
        <p:sp>
          <p:nvSpPr>
            <p:cNvPr id="9" name="角丸四角形 8"/>
            <p:cNvSpPr/>
            <p:nvPr/>
          </p:nvSpPr>
          <p:spPr>
            <a:xfrm>
              <a:off x="6077116" y="99879"/>
              <a:ext cx="581898" cy="217400"/>
            </a:xfrm>
            <a:prstGeom prst="round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3" name="角丸四角形吹き出し 22"/>
          <p:cNvSpPr/>
          <p:nvPr/>
        </p:nvSpPr>
        <p:spPr>
          <a:xfrm>
            <a:off x="536195" y="9850417"/>
            <a:ext cx="5363626" cy="387501"/>
          </a:xfrm>
          <a:prstGeom prst="wedgeRoundRectCallout">
            <a:avLst>
              <a:gd name="adj1" fmla="val 52657"/>
              <a:gd name="adj2" fmla="val -44006"/>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99569" tIns="49785" rIns="99569" bIns="49785" rtlCol="0" anchor="ctr"/>
          <a:lstStyle/>
          <a:p>
            <a:pPr algn="ctr"/>
            <a:endParaRPr kumimoji="1" lang="ja-JP" altLang="en-US"/>
          </a:p>
        </p:txBody>
      </p:sp>
      <p:sp>
        <p:nvSpPr>
          <p:cNvPr id="18" name="テキスト ボックス 17"/>
          <p:cNvSpPr txBox="1"/>
          <p:nvPr/>
        </p:nvSpPr>
        <p:spPr>
          <a:xfrm>
            <a:off x="536195" y="9875960"/>
            <a:ext cx="6476872" cy="262125"/>
          </a:xfrm>
          <a:prstGeom prst="rect">
            <a:avLst/>
          </a:prstGeom>
          <a:noFill/>
          <a:ln>
            <a:noFill/>
            <a:prstDash val="sysDot"/>
          </a:ln>
        </p:spPr>
        <p:txBody>
          <a:bodyPr wrap="square" lIns="99569" tIns="49785" rIns="99569" bIns="49785" rtlCol="0">
            <a:spAutoFit/>
          </a:bodyPr>
          <a:lstStyle/>
          <a:p>
            <a:r>
              <a:rPr lang="ja-JP" altLang="en-US" sz="1050" b="1" dirty="0">
                <a:latin typeface="HG丸ｺﾞｼｯｸM-PRO" panose="020F0600000000000000" pitchFamily="50" charset="-128"/>
                <a:ea typeface="HG丸ｺﾞｼｯｸM-PRO" panose="020F0600000000000000" pitchFamily="50" charset="-128"/>
              </a:rPr>
              <a:t>～子育て支援センターは未就学児と保護者、妊婦さんが無料で利用出来る施設です～</a:t>
            </a:r>
          </a:p>
        </p:txBody>
      </p:sp>
      <p:pic>
        <p:nvPicPr>
          <p:cNvPr id="13" name="Picture 2" descr="C:\Users\Owner\Desktop\パンダ.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2124" y="9565975"/>
            <a:ext cx="806295" cy="838663"/>
          </a:xfrm>
          <a:prstGeom prst="rect">
            <a:avLst/>
          </a:prstGeom>
          <a:noFill/>
          <a:extLst>
            <a:ext uri="{909E8E84-426E-40DD-AFC4-6F175D3DCCD1}">
              <a14:hiddenFill xmlns:a14="http://schemas.microsoft.com/office/drawing/2010/main">
                <a:solidFill>
                  <a:srgbClr val="FFFFFF"/>
                </a:solidFill>
              </a14:hiddenFill>
            </a:ext>
          </a:extLst>
        </p:spPr>
      </p:pic>
      <p:sp>
        <p:nvSpPr>
          <p:cNvPr id="43" name="テキスト ボックス 5"/>
          <p:cNvSpPr txBox="1"/>
          <p:nvPr/>
        </p:nvSpPr>
        <p:spPr>
          <a:xfrm>
            <a:off x="719712" y="2149909"/>
            <a:ext cx="2676736" cy="38990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indent="304800" algn="just">
              <a:spcAft>
                <a:spcPts val="0"/>
              </a:spcAft>
            </a:pPr>
            <a:r>
              <a:rPr lang="ja-JP" kern="100" dirty="0">
                <a:effectLst/>
                <a:ea typeface="HGP創英角ﾎﾟｯﾌﾟ体"/>
                <a:cs typeface="Times New Roman"/>
              </a:rPr>
              <a:t>イベントのお知らせ</a:t>
            </a:r>
            <a:endParaRPr lang="ja-JP" sz="1000" kern="100" dirty="0">
              <a:effectLst/>
              <a:ea typeface="ＭＳ 明朝"/>
              <a:cs typeface="Times New Roman"/>
            </a:endParaRPr>
          </a:p>
        </p:txBody>
      </p:sp>
      <p:sp>
        <p:nvSpPr>
          <p:cNvPr id="46" name="テキスト ボックス 10"/>
          <p:cNvSpPr txBox="1"/>
          <p:nvPr/>
        </p:nvSpPr>
        <p:spPr>
          <a:xfrm>
            <a:off x="1093978" y="4814115"/>
            <a:ext cx="6143021" cy="151374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Aft>
                <a:spcPts val="0"/>
              </a:spcAft>
            </a:pP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・ママとシニアの交流講座「美眉レッスン」 </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21</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日（木）</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10:00</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11:00</a:t>
            </a:r>
          </a:p>
          <a:p>
            <a:pPr algn="just">
              <a:lnSpc>
                <a:spcPts val="1400"/>
              </a:lnSpc>
              <a:spcAft>
                <a:spcPts val="0"/>
              </a:spcAft>
            </a:pP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講師：仲尾美和氏                                   </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要予約</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組（手鏡</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眉ハサミ</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 ペンシル等）   </a:t>
            </a:r>
            <a:endPar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400"/>
              </a:lnSpc>
              <a:spcAft>
                <a:spcPts val="0"/>
              </a:spcAft>
            </a:pP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・親子講座「五感あそび」                         </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27</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日（水）</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10:00</a:t>
            </a:r>
            <a:r>
              <a:rPr lang="ja-JP" altLang="en-US"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b="1" u="sng" kern="100" dirty="0">
                <a:latin typeface="HG丸ｺﾞｼｯｸM-PRO" panose="020F0600000000000000" pitchFamily="50" charset="-128"/>
                <a:ea typeface="HG丸ｺﾞｼｯｸM-PRO" panose="020F0600000000000000" pitchFamily="50" charset="-128"/>
                <a:cs typeface="Meiryo UI" panose="020B0604030504040204" pitchFamily="50" charset="-128"/>
              </a:rPr>
              <a:t>11:00</a:t>
            </a:r>
          </a:p>
          <a:p>
            <a:pPr algn="just">
              <a:lnSpc>
                <a:spcPts val="1400"/>
              </a:lnSpc>
              <a:spcAft>
                <a:spcPts val="0"/>
              </a:spcAft>
            </a:pPr>
            <a:r>
              <a:rPr lang="ja-JP" altLang="en-US" sz="11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講師：工藤純代氏   </a:t>
            </a:r>
            <a:r>
              <a:rPr lang="ja-JP" altLang="en-US" sz="1100" kern="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要予約</a:t>
            </a:r>
            <a:r>
              <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組</a:t>
            </a:r>
            <a:endPar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400"/>
              </a:lnSpc>
              <a:spcAft>
                <a:spcPts val="0"/>
              </a:spcAft>
            </a:pPr>
            <a:r>
              <a:rPr lang="ja-JP" altLang="en-US" sz="1100" kern="1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100" kern="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spcAft>
                <a:spcPts val="0"/>
              </a:spcAft>
            </a:pPr>
            <a:r>
              <a:rPr lang="en-US" altLang="ja-JP" sz="1100"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100" b="1"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spcAft>
                <a:spcPts val="0"/>
              </a:spcAft>
            </a:pPr>
            <a:r>
              <a:rPr lang="ja-JP" altLang="en-US" sz="11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ja-JP" sz="1100" kern="100" dirty="0">
              <a:effectLst/>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47" name="テキスト ボックス 13"/>
          <p:cNvSpPr txBox="1"/>
          <p:nvPr/>
        </p:nvSpPr>
        <p:spPr>
          <a:xfrm>
            <a:off x="247052" y="3350836"/>
            <a:ext cx="622273" cy="31159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altLang="ja-JP" sz="1400" kern="100" dirty="0">
                <a:effectLst/>
                <a:latin typeface="HGP創英角ﾎﾟｯﾌﾟ体" panose="040B0A00000000000000" pitchFamily="50" charset="-128"/>
                <a:ea typeface="HGP創英角ﾎﾟｯﾌﾟ体" panose="040B0A00000000000000" pitchFamily="50" charset="-128"/>
                <a:cs typeface="Times New Roman"/>
              </a:rPr>
              <a:t>8</a:t>
            </a:r>
            <a:r>
              <a:rPr lang="ja-JP" altLang="en-US" sz="1400" kern="100" dirty="0">
                <a:effectLst/>
                <a:latin typeface="HGP創英角ﾎﾟｯﾌﾟ体" panose="040B0A00000000000000" pitchFamily="50" charset="-128"/>
                <a:ea typeface="HGP創英角ﾎﾟｯﾌﾟ体" panose="040B0A00000000000000" pitchFamily="50" charset="-128"/>
                <a:cs typeface="Times New Roman"/>
              </a:rPr>
              <a:t>月</a:t>
            </a:r>
            <a:endParaRPr lang="en-US" altLang="ja-JP" sz="1400" kern="100" dirty="0">
              <a:effectLst/>
              <a:latin typeface="HGP創英角ﾎﾟｯﾌﾟ体" panose="040B0A00000000000000" pitchFamily="50" charset="-128"/>
              <a:ea typeface="HGP創英角ﾎﾟｯﾌﾟ体" panose="040B0A00000000000000" pitchFamily="50" charset="-128"/>
              <a:cs typeface="Times New Roman"/>
            </a:endParaRPr>
          </a:p>
          <a:p>
            <a:pPr algn="just">
              <a:spcAft>
                <a:spcPts val="0"/>
              </a:spcAft>
            </a:pPr>
            <a:endParaRPr lang="en-US" altLang="ja-JP" sz="1400" kern="100" dirty="0">
              <a:effectLst/>
              <a:latin typeface="HGP創英角ﾎﾟｯﾌﾟ体" panose="040B0A00000000000000" pitchFamily="50" charset="-128"/>
              <a:ea typeface="HGP創英角ﾎﾟｯﾌﾟ体" panose="040B0A00000000000000" pitchFamily="50" charset="-128"/>
              <a:cs typeface="Times New Roman"/>
            </a:endParaRPr>
          </a:p>
          <a:p>
            <a:pPr algn="just">
              <a:spcAft>
                <a:spcPts val="0"/>
              </a:spcAft>
            </a:pPr>
            <a:endParaRPr lang="en-US" altLang="ja-JP" sz="1400" kern="100" dirty="0">
              <a:latin typeface="HGP創英角ﾎﾟｯﾌﾟ体" panose="040B0A00000000000000" pitchFamily="50" charset="-128"/>
              <a:ea typeface="HGP創英角ﾎﾟｯﾌﾟ体" panose="040B0A00000000000000" pitchFamily="50" charset="-128"/>
              <a:cs typeface="Times New Roman"/>
            </a:endParaRPr>
          </a:p>
          <a:p>
            <a:pPr algn="just">
              <a:spcAft>
                <a:spcPts val="0"/>
              </a:spcAft>
            </a:pPr>
            <a:r>
              <a:rPr lang="en-US" altLang="ja-JP" sz="1400" kern="100" dirty="0">
                <a:effectLst/>
                <a:latin typeface="HGP創英角ﾎﾟｯﾌﾟ体" panose="040B0A00000000000000" pitchFamily="50" charset="-128"/>
                <a:ea typeface="HGP創英角ﾎﾟｯﾌﾟ体" panose="040B0A00000000000000" pitchFamily="50" charset="-128"/>
                <a:cs typeface="Times New Roman"/>
              </a:rPr>
              <a:t>  </a:t>
            </a:r>
            <a:endParaRPr lang="ja-JP" sz="1400" kern="100" dirty="0">
              <a:effectLst/>
              <a:latin typeface="HGP創英角ﾎﾟｯﾌﾟ体" panose="040B0A00000000000000" pitchFamily="50" charset="-128"/>
              <a:ea typeface="HGP創英角ﾎﾟｯﾌﾟ体" panose="040B0A00000000000000" pitchFamily="50" charset="-128"/>
              <a:cs typeface="Times New Roman"/>
            </a:endParaRPr>
          </a:p>
        </p:txBody>
      </p:sp>
      <p:sp>
        <p:nvSpPr>
          <p:cNvPr id="48" name="テキスト ボックス 14"/>
          <p:cNvSpPr txBox="1"/>
          <p:nvPr/>
        </p:nvSpPr>
        <p:spPr>
          <a:xfrm>
            <a:off x="247053" y="5138586"/>
            <a:ext cx="622273" cy="769546"/>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altLang="ja-JP" sz="1400" kern="100" dirty="0">
                <a:effectLst/>
                <a:latin typeface="HGP創英角ﾎﾟｯﾌﾟ体" panose="040B0A00000000000000" pitchFamily="50" charset="-128"/>
                <a:ea typeface="HGP創英角ﾎﾟｯﾌﾟ体" panose="040B0A00000000000000" pitchFamily="50" charset="-128"/>
                <a:cs typeface="Times New Roman"/>
              </a:rPr>
              <a:t>9</a:t>
            </a:r>
            <a:r>
              <a:rPr lang="ja-JP" altLang="en-US" sz="1400" kern="100" dirty="0">
                <a:effectLst/>
                <a:latin typeface="HGP創英角ﾎﾟｯﾌﾟ体" panose="040B0A00000000000000" pitchFamily="50" charset="-128"/>
                <a:ea typeface="HGP創英角ﾎﾟｯﾌﾟ体" panose="040B0A00000000000000" pitchFamily="50" charset="-128"/>
                <a:cs typeface="Times New Roman"/>
              </a:rPr>
              <a:t>月</a:t>
            </a:r>
            <a:endParaRPr lang="ja-JP" sz="1400" kern="100" dirty="0">
              <a:effectLst/>
              <a:latin typeface="HGP創英角ﾎﾟｯﾌﾟ体" panose="040B0A00000000000000" pitchFamily="50" charset="-128"/>
              <a:ea typeface="HGP創英角ﾎﾟｯﾌﾟ体" panose="040B0A00000000000000" pitchFamily="50" charset="-128"/>
              <a:cs typeface="Times New Roman"/>
            </a:endParaRPr>
          </a:p>
        </p:txBody>
      </p:sp>
      <p:sp>
        <p:nvSpPr>
          <p:cNvPr id="49" name="テキスト ボックス 16"/>
          <p:cNvSpPr txBox="1"/>
          <p:nvPr/>
        </p:nvSpPr>
        <p:spPr>
          <a:xfrm>
            <a:off x="292919" y="7787869"/>
            <a:ext cx="693211" cy="387502"/>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600" kern="100" dirty="0">
                <a:effectLst/>
                <a:latin typeface="Century"/>
                <a:ea typeface="HGP創英角ﾎﾟｯﾌﾟ体"/>
                <a:cs typeface="Times New Roman"/>
              </a:rPr>
              <a:t>　</a:t>
            </a:r>
            <a:endParaRPr lang="ja-JP" sz="1050" kern="100" dirty="0">
              <a:effectLst/>
              <a:latin typeface="HGP創英角ﾎﾟｯﾌﾟ体" panose="040B0A00000000000000" pitchFamily="50" charset="-128"/>
              <a:ea typeface="HGP創英角ﾎﾟｯﾌﾟ体" panose="040B0A00000000000000" pitchFamily="50" charset="-128"/>
              <a:cs typeface="Times New Roman"/>
            </a:endParaRPr>
          </a:p>
        </p:txBody>
      </p:sp>
      <p:sp>
        <p:nvSpPr>
          <p:cNvPr id="55" name="テキスト ボックス 21"/>
          <p:cNvSpPr txBox="1"/>
          <p:nvPr/>
        </p:nvSpPr>
        <p:spPr>
          <a:xfrm>
            <a:off x="4011469" y="2113732"/>
            <a:ext cx="2886950" cy="550176"/>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altLang="ja-JP" sz="1000" kern="100" dirty="0">
                <a:effectLst/>
                <a:ea typeface="ＭＳ 明朝"/>
                <a:cs typeface="Times New Roman"/>
              </a:rPr>
              <a:t>※</a:t>
            </a:r>
            <a:r>
              <a:rPr lang="ja-JP" altLang="en-US" sz="1000" b="1" kern="100" dirty="0">
                <a:effectLst/>
                <a:latin typeface="HG丸ｺﾞｼｯｸM-PRO" panose="020F0600000000000000" pitchFamily="50" charset="-128"/>
                <a:ea typeface="HG丸ｺﾞｼｯｸM-PRO" panose="020F0600000000000000" pitchFamily="50" charset="-128"/>
                <a:cs typeface="Times New Roman"/>
              </a:rPr>
              <a:t>要予約</a:t>
            </a: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の講座のお申込みは</a:t>
            </a:r>
            <a:r>
              <a:rPr lang="en-US" altLang="ja-JP" sz="1000" kern="100" dirty="0">
                <a:effectLst/>
                <a:latin typeface="HG丸ｺﾞｼｯｸM-PRO" panose="020F0600000000000000" pitchFamily="50" charset="-128"/>
                <a:ea typeface="HG丸ｺﾞｼｯｸM-PRO" panose="020F0600000000000000" pitchFamily="50" charset="-128"/>
                <a:cs typeface="Times New Roman"/>
              </a:rPr>
              <a:t>1</a:t>
            </a: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ヶ月前からです。</a:t>
            </a:r>
            <a:endParaRPr lang="en-US" altLang="ja-JP" sz="10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なお講座によっては材料費がかかります。</a:t>
            </a:r>
            <a:endParaRPr lang="en-US" altLang="ja-JP" sz="1000" kern="100" dirty="0">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講座の時間帯はご予約の方のみの利用です。</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a:p>
            <a:pPr indent="800100" algn="just">
              <a:spcAft>
                <a:spcPts val="0"/>
              </a:spcAft>
            </a:pPr>
            <a:endParaRPr lang="ja-JP" sz="1050" kern="100" dirty="0">
              <a:effectLst/>
              <a:ea typeface="ＭＳ 明朝"/>
              <a:cs typeface="Times New Roman"/>
            </a:endParaRPr>
          </a:p>
          <a:p>
            <a:pPr algn="just">
              <a:spcAft>
                <a:spcPts val="0"/>
              </a:spcAft>
            </a:pPr>
            <a:r>
              <a:rPr lang="ja-JP" sz="1050" kern="100" dirty="0">
                <a:effectLst/>
                <a:ea typeface="ＭＳ 明朝"/>
                <a:cs typeface="Times New Roman"/>
              </a:rPr>
              <a:t>　</a:t>
            </a:r>
          </a:p>
        </p:txBody>
      </p:sp>
      <p:sp>
        <p:nvSpPr>
          <p:cNvPr id="22" name="テキスト ボックス 21"/>
          <p:cNvSpPr txBox="1"/>
          <p:nvPr/>
        </p:nvSpPr>
        <p:spPr>
          <a:xfrm>
            <a:off x="1168400" y="3109005"/>
            <a:ext cx="6131796" cy="1277273"/>
          </a:xfrm>
          <a:prstGeom prst="rect">
            <a:avLst/>
          </a:prstGeom>
          <a:noFill/>
          <a:ln>
            <a:noFill/>
          </a:ln>
        </p:spPr>
        <p:txBody>
          <a:bodyPr wrap="square" rtlCol="0">
            <a:spAutoFit/>
          </a:bodyPr>
          <a:lstStyle/>
          <a:p>
            <a:pPr lvl="0" algn="just"/>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・ママとシニアの交流講座「足育」           </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8</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月</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2</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日（水）</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10:00</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11:00</a:t>
            </a:r>
            <a:endParaRPr lang="en-US" altLang="ja-JP" sz="1050" b="1" u="sng" kern="100" dirty="0">
              <a:solidFill>
                <a:prstClr val="black"/>
              </a:solidFill>
              <a:latin typeface="HG丸ｺﾞｼｯｸM-PRO" panose="020F0600000000000000" pitchFamily="50" charset="-128"/>
              <a:ea typeface="HG丸ｺﾞｼｯｸM-PRO" panose="020F0600000000000000" pitchFamily="50" charset="-128"/>
              <a:cs typeface="Times New Roman"/>
            </a:endParaRPr>
          </a:p>
          <a:p>
            <a:pPr lvl="0" algn="just"/>
            <a:r>
              <a:rPr lang="ja-JP" altLang="ja-JP" sz="1100" kern="100" dirty="0">
                <a:solidFill>
                  <a:prstClr val="black"/>
                </a:solidFill>
                <a:latin typeface="HG丸ｺﾞｼｯｸM-PRO" panose="020F0600000000000000" pitchFamily="50" charset="-128"/>
                <a:ea typeface="HG丸ｺﾞｼｯｸM-PRO" panose="020F0600000000000000" pitchFamily="50" charset="-128"/>
                <a:cs typeface="Times New Roman"/>
              </a:rPr>
              <a:t>　</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Times New Roman"/>
              </a:rPr>
              <a:t>講師：森麻実氏  　                               </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Times New Roman"/>
              </a:rPr>
              <a:t>※</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Times New Roman"/>
              </a:rPr>
              <a:t>要予約</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Times New Roman"/>
              </a:rPr>
              <a:t>10</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Times New Roman"/>
              </a:rPr>
              <a:t>組</a:t>
            </a: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lvl="0" algn="just"/>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・助産師さんの子育て相談  　　               </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8</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月</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9</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日（水）</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10:30</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Times New Roman"/>
              </a:rPr>
              <a:t>11:30</a:t>
            </a:r>
          </a:p>
          <a:p>
            <a:pPr lvl="0" algn="just"/>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講師 </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白池晶助産師</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個人相談は要予約</a:t>
            </a: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lvl="0" algn="just"/>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・親子講座「音楽あそび」                       </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8</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31</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日（木）</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10:00</a:t>
            </a:r>
            <a:r>
              <a:rPr lang="ja-JP" altLang="en-US"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b="1" u="sng"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11:00</a:t>
            </a:r>
          </a:p>
          <a:p>
            <a:pPr lvl="0" algn="just"/>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講師：中武紋子氏      　　　   　            </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要予約</a:t>
            </a:r>
            <a:r>
              <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組</a:t>
            </a: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lvl="0" algn="just"/>
            <a:r>
              <a:rPr lang="ja-JP" altLang="en-US"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100" kern="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 name="テキスト ボックス 1"/>
          <p:cNvSpPr txBox="1"/>
          <p:nvPr/>
        </p:nvSpPr>
        <p:spPr>
          <a:xfrm>
            <a:off x="5272698" y="1808208"/>
            <a:ext cx="2212574" cy="253916"/>
          </a:xfrm>
          <a:prstGeom prst="rect">
            <a:avLst/>
          </a:prstGeom>
          <a:noFill/>
          <a:ln>
            <a:noFill/>
          </a:ln>
        </p:spPr>
        <p:txBody>
          <a:bodyPr wrap="squar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運営：</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法人ドロップインセンター</a:t>
            </a:r>
          </a:p>
        </p:txBody>
      </p:sp>
      <p:pic>
        <p:nvPicPr>
          <p:cNvPr id="15" name="Picture 2" descr="C:\Users\Owner\Desktop\いぬ.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72518" y="2166541"/>
            <a:ext cx="494388" cy="3563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Owner\Desktop\猫.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18008" y="2166541"/>
            <a:ext cx="444588" cy="3317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Owner\Desktop\yjimage4I44YD88.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4753" y="8961279"/>
            <a:ext cx="2027227" cy="59123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69426" y="8972808"/>
            <a:ext cx="1973264" cy="628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95855" y="8972808"/>
            <a:ext cx="1824543" cy="616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テキスト ボックス 25">
            <a:extLst>
              <a:ext uri="{FF2B5EF4-FFF2-40B4-BE49-F238E27FC236}">
                <a16:creationId xmlns:a16="http://schemas.microsoft.com/office/drawing/2014/main" id="{C5E8E725-2A01-40D6-912E-4D0C3BFE7EDE}"/>
              </a:ext>
            </a:extLst>
          </p:cNvPr>
          <p:cNvSpPr txBox="1"/>
          <p:nvPr/>
        </p:nvSpPr>
        <p:spPr>
          <a:xfrm>
            <a:off x="2232381" y="6207636"/>
            <a:ext cx="3775745" cy="1717073"/>
          </a:xfrm>
          <a:prstGeom prst="rect">
            <a:avLst/>
          </a:prstGeom>
          <a:noFill/>
          <a:ln>
            <a:noFill/>
          </a:ln>
        </p:spPr>
        <p:txBody>
          <a:bodyPr wrap="square" rtlCol="0">
            <a:spAutoFit/>
          </a:bodyPr>
          <a:lstStyle/>
          <a:p>
            <a:pPr>
              <a:lnSpc>
                <a:spcPts val="700"/>
              </a:lnSpc>
            </a:pPr>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b="1" dirty="0">
                <a:latin typeface="HG丸ｺﾞｼｯｸM-PRO" panose="020F0600000000000000" pitchFamily="50" charset="-128"/>
                <a:ea typeface="HG丸ｺﾞｼｯｸM-PRO" panose="020F0600000000000000" pitchFamily="50" charset="-128"/>
              </a:rPr>
              <a:t>読み聞かせの日</a:t>
            </a:r>
            <a:endParaRPr kumimoji="1" lang="en-US" altLang="ja-JP" sz="1100" dirty="0">
              <a:latin typeface="HG丸ｺﾞｼｯｸM-PRO" panose="020F0600000000000000" pitchFamily="50" charset="-128"/>
              <a:ea typeface="HG丸ｺﾞｼｯｸM-PRO" panose="020F0600000000000000" pitchFamily="50" charset="-128"/>
            </a:endParaRPr>
          </a:p>
          <a:p>
            <a:pPr>
              <a:lnSpc>
                <a:spcPts val="700"/>
              </a:lnSpc>
            </a:pPr>
            <a:r>
              <a:rPr kumimoji="1" lang="en-US" altLang="ja-JP" sz="1100" dirty="0">
                <a:latin typeface="HG丸ｺﾞｼｯｸM-PRO" panose="020F0600000000000000" pitchFamily="50" charset="-128"/>
                <a:ea typeface="HG丸ｺﾞｼｯｸM-PRO" panose="020F0600000000000000" pitchFamily="50" charset="-128"/>
              </a:rPr>
              <a:t>   </a:t>
            </a:r>
          </a:p>
          <a:p>
            <a:pPr>
              <a:lnSpc>
                <a:spcPts val="700"/>
              </a:lnSpc>
            </a:pPr>
            <a:r>
              <a:rPr kumimoji="1" lang="ja-JP" altLang="en-US" sz="1100" dirty="0">
                <a:latin typeface="HG丸ｺﾞｼｯｸM-PRO" panose="020F0600000000000000" pitchFamily="50" charset="-128"/>
                <a:ea typeface="HG丸ｺﾞｼｯｸM-PRO" panose="020F0600000000000000" pitchFamily="50" charset="-128"/>
              </a:rPr>
              <a:t>　　 　　・毎週日曜日の午前 </a:t>
            </a:r>
            <a:r>
              <a:rPr kumimoji="1" lang="en-US" altLang="ja-JP" sz="1100" dirty="0">
                <a:latin typeface="HG丸ｺﾞｼｯｸM-PRO" panose="020F0600000000000000" pitchFamily="50" charset="-128"/>
                <a:ea typeface="HG丸ｺﾞｼｯｸM-PRO" panose="020F0600000000000000" pitchFamily="50" charset="-128"/>
              </a:rPr>
              <a:t>11:30</a:t>
            </a:r>
            <a:r>
              <a:rPr lang="ja-JP" altLang="en-US" sz="1100" dirty="0">
                <a:latin typeface="HG丸ｺﾞｼｯｸM-PRO" panose="020F0600000000000000" pitchFamily="50" charset="-128"/>
                <a:ea typeface="HG丸ｺﾞｼｯｸM-PRO" panose="020F0600000000000000" pitchFamily="50" charset="-128"/>
              </a:rPr>
              <a:t>・午後 </a:t>
            </a:r>
            <a:r>
              <a:rPr lang="en-US" altLang="ja-JP" sz="1100" dirty="0">
                <a:latin typeface="HG丸ｺﾞｼｯｸM-PRO" panose="020F0600000000000000" pitchFamily="50" charset="-128"/>
                <a:ea typeface="HG丸ｺﾞｼｯｸM-PRO" panose="020F0600000000000000" pitchFamily="50" charset="-128"/>
              </a:rPr>
              <a:t>2:45</a:t>
            </a:r>
          </a:p>
          <a:p>
            <a:pPr>
              <a:lnSpc>
                <a:spcPts val="700"/>
              </a:lnSpc>
            </a:pPr>
            <a:r>
              <a:rPr kumimoji="1" lang="en-US" altLang="ja-JP" sz="1100" dirty="0">
                <a:latin typeface="HG丸ｺﾞｼｯｸM-PRO" panose="020F0600000000000000" pitchFamily="50" charset="-128"/>
                <a:ea typeface="HG丸ｺﾞｼｯｸM-PRO" panose="020F0600000000000000" pitchFamily="50" charset="-128"/>
              </a:rPr>
              <a:t>                     </a:t>
            </a: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読み聞かせ～音楽とともに～</a:t>
            </a:r>
            <a:endParaRPr lang="en-US" altLang="ja-JP" sz="1100" b="1" dirty="0">
              <a:latin typeface="HG丸ｺﾞｼｯｸM-PRO" panose="020F0600000000000000" pitchFamily="50" charset="-128"/>
              <a:ea typeface="HG丸ｺﾞｼｯｸM-PRO" panose="020F0600000000000000" pitchFamily="50" charset="-128"/>
            </a:endParaRP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u="sng" dirty="0">
              <a:latin typeface="HG丸ｺﾞｼｯｸM-PRO" panose="020F0600000000000000" pitchFamily="50" charset="-128"/>
              <a:ea typeface="HG丸ｺﾞｼｯｸM-PRO" panose="020F0600000000000000" pitchFamily="50" charset="-128"/>
            </a:endParaRP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月</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日（金）</a:t>
            </a:r>
            <a:r>
              <a:rPr lang="en-US" altLang="ja-JP" sz="1100" dirty="0">
                <a:latin typeface="HG丸ｺﾞｼｯｸM-PRO" panose="020F0600000000000000" pitchFamily="50" charset="-128"/>
                <a:ea typeface="HG丸ｺﾞｼｯｸM-PRO" panose="020F0600000000000000" pitchFamily="50" charset="-128"/>
              </a:rPr>
              <a:t>9</a:t>
            </a:r>
            <a:r>
              <a:rPr lang="ja-JP" altLang="en-US" sz="1100" dirty="0">
                <a:latin typeface="HG丸ｺﾞｼｯｸM-PRO" panose="020F0600000000000000" pitchFamily="50" charset="-128"/>
                <a:ea typeface="HG丸ｺﾞｼｯｸM-PRO" panose="020F0600000000000000" pitchFamily="50" charset="-128"/>
              </a:rPr>
              <a:t>月</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日（金）　</a:t>
            </a: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工作の日</a:t>
            </a: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r>
              <a:rPr lang="en-US" altLang="ja-JP" sz="1100" dirty="0">
                <a:latin typeface="HG丸ｺﾞｼｯｸM-PRO" panose="020F0600000000000000" pitchFamily="50" charset="-128"/>
                <a:ea typeface="HG丸ｺﾞｼｯｸM-PRO" panose="020F0600000000000000" pitchFamily="50" charset="-128"/>
              </a:rPr>
              <a:t>             </a:t>
            </a:r>
          </a:p>
          <a:p>
            <a:pPr>
              <a:lnSpc>
                <a:spcPts val="700"/>
              </a:lnSpc>
            </a:pPr>
            <a:r>
              <a:rPr lang="en-US" altLang="ja-JP" sz="11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9</a:t>
            </a:r>
            <a:r>
              <a:rPr lang="ja-JP" altLang="en-US" sz="1100" dirty="0">
                <a:latin typeface="HG丸ｺﾞｼｯｸM-PRO" panose="020F0600000000000000" pitchFamily="50" charset="-128"/>
                <a:ea typeface="HG丸ｺﾞｼｯｸM-PRO" panose="020F0600000000000000" pitchFamily="50" charset="-128"/>
              </a:rPr>
              <a:t>月</a:t>
            </a:r>
            <a:r>
              <a:rPr lang="en-US" altLang="ja-JP" sz="1100" dirty="0">
                <a:latin typeface="HG丸ｺﾞｼｯｸM-PRO" panose="020F0600000000000000" pitchFamily="50" charset="-128"/>
                <a:ea typeface="HG丸ｺﾞｼｯｸM-PRO" panose="020F0600000000000000" pitchFamily="50" charset="-128"/>
              </a:rPr>
              <a:t>7</a:t>
            </a:r>
            <a:r>
              <a:rPr lang="ja-JP" altLang="en-US" sz="1100" dirty="0">
                <a:latin typeface="HG丸ｺﾞｼｯｸM-PRO" panose="020F0600000000000000" pitchFamily="50" charset="-128"/>
                <a:ea typeface="HG丸ｺﾞｼｯｸM-PRO" panose="020F0600000000000000" pitchFamily="50" charset="-128"/>
              </a:rPr>
              <a:t>日（木）</a:t>
            </a:r>
            <a:r>
              <a:rPr lang="en-US" altLang="ja-JP" sz="1100" dirty="0">
                <a:latin typeface="HG丸ｺﾞｼｯｸM-PRO" panose="020F0600000000000000" pitchFamily="50" charset="-128"/>
                <a:ea typeface="HG丸ｺﾞｼｯｸM-PRO" panose="020F0600000000000000" pitchFamily="50" charset="-128"/>
              </a:rPr>
              <a:t>9:30</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11:30</a:t>
            </a:r>
          </a:p>
          <a:p>
            <a:pPr>
              <a:lnSpc>
                <a:spcPts val="7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すべて自由参加</a:t>
            </a: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700"/>
              </a:lnSpc>
            </a:pPr>
            <a:endParaRPr lang="en-US" altLang="ja-JP" sz="1000" dirty="0">
              <a:latin typeface="HG丸ｺﾞｼｯｸM-PRO" panose="020F0600000000000000" pitchFamily="50" charset="-128"/>
              <a:ea typeface="HG丸ｺﾞｼｯｸM-PRO" panose="020F0600000000000000" pitchFamily="50" charset="-128"/>
            </a:endParaRPr>
          </a:p>
          <a:p>
            <a:pPr>
              <a:lnSpc>
                <a:spcPts val="700"/>
              </a:lnSpc>
            </a:pPr>
            <a:endParaRPr lang="en-US" altLang="ja-JP" sz="1000" dirty="0">
              <a:latin typeface="HG丸ｺﾞｼｯｸM-PRO" panose="020F0600000000000000" pitchFamily="50" charset="-128"/>
              <a:ea typeface="HG丸ｺﾞｼｯｸM-PRO" panose="020F0600000000000000" pitchFamily="50" charset="-128"/>
            </a:endParaRPr>
          </a:p>
          <a:p>
            <a:pPr>
              <a:lnSpc>
                <a:spcPts val="700"/>
              </a:lnSpc>
            </a:pPr>
            <a:r>
              <a:rPr kumimoji="1" lang="en-US" altLang="ja-JP" sz="1000" dirty="0">
                <a:latin typeface="HG丸ｺﾞｼｯｸM-PRO" panose="020F0600000000000000" pitchFamily="50" charset="-128"/>
                <a:ea typeface="HG丸ｺﾞｼｯｸM-PRO" panose="020F0600000000000000" pitchFamily="50" charset="-128"/>
              </a:rPr>
              <a:t>          </a:t>
            </a:r>
            <a:endParaRPr kumimoji="1" lang="en-US" altLang="ja-JP" sz="1200" dirty="0"/>
          </a:p>
        </p:txBody>
      </p:sp>
      <p:sp>
        <p:nvSpPr>
          <p:cNvPr id="21" name="テキスト ボックス 20">
            <a:extLst>
              <a:ext uri="{FF2B5EF4-FFF2-40B4-BE49-F238E27FC236}">
                <a16:creationId xmlns:a16="http://schemas.microsoft.com/office/drawing/2014/main" id="{5F6F1A7F-F77C-4703-9CEC-289F881585EF}"/>
              </a:ext>
            </a:extLst>
          </p:cNvPr>
          <p:cNvSpPr txBox="1"/>
          <p:nvPr/>
        </p:nvSpPr>
        <p:spPr>
          <a:xfrm>
            <a:off x="1576505" y="8061550"/>
            <a:ext cx="5490409" cy="707886"/>
          </a:xfrm>
          <a:prstGeom prst="rect">
            <a:avLst/>
          </a:prstGeom>
          <a:noFill/>
          <a:ln>
            <a:noFill/>
          </a:ln>
        </p:spPr>
        <p:txBody>
          <a:bodyPr wrap="square" rtlCol="0">
            <a:spAutoFit/>
          </a:bodyPr>
          <a:lstStyle/>
          <a:p>
            <a:r>
              <a:rPr kumimoji="1" lang="en-US" altLang="ja-JP" sz="1000" dirty="0">
                <a:latin typeface="HG丸ｺﾞｼｯｸM-PRO" panose="020F0600000000000000" pitchFamily="50" charset="-128"/>
                <a:ea typeface="HG丸ｺﾞｼｯｸM-PRO" panose="020F0600000000000000" pitchFamily="50" charset="-128"/>
              </a:rPr>
              <a:t>※</a:t>
            </a:r>
            <a:r>
              <a:rPr kumimoji="1" lang="ja-JP" altLang="en-US" sz="1000" dirty="0">
                <a:latin typeface="HG丸ｺﾞｼｯｸM-PRO" panose="020F0600000000000000" pitchFamily="50" charset="-128"/>
                <a:ea typeface="HG丸ｺﾞｼｯｸM-PRO" panose="020F0600000000000000" pitchFamily="50" charset="-128"/>
              </a:rPr>
              <a:t>ママとシニアの交流講座は、子育て中の親とその祖父母や近隣にいら</a:t>
            </a:r>
            <a:r>
              <a:rPr lang="ja-JP" altLang="en-US" sz="1000" dirty="0">
                <a:latin typeface="HG丸ｺﾞｼｯｸM-PRO" panose="020F0600000000000000" pitchFamily="50" charset="-128"/>
                <a:ea typeface="HG丸ｺﾞｼｯｸM-PRO" panose="020F0600000000000000" pitchFamily="50" charset="-128"/>
              </a:rPr>
              <a:t>っ</a:t>
            </a:r>
            <a:r>
              <a:rPr kumimoji="1" lang="ja-JP" altLang="en-US" sz="1000" dirty="0">
                <a:latin typeface="HG丸ｺﾞｼｯｸM-PRO" panose="020F0600000000000000" pitchFamily="50" charset="-128"/>
                <a:ea typeface="HG丸ｺﾞｼｯｸM-PRO" panose="020F0600000000000000" pitchFamily="50" charset="-128"/>
              </a:rPr>
              <a:t>しゃるシニア世代の方たちとの</a:t>
            </a:r>
            <a:r>
              <a:rPr lang="ja-JP" altLang="en-US" sz="1000" dirty="0">
                <a:latin typeface="HG丸ｺﾞｼｯｸM-PRO" panose="020F0600000000000000" pitchFamily="50" charset="-128"/>
                <a:ea typeface="HG丸ｺﾞｼｯｸM-PRO" panose="020F0600000000000000" pitchFamily="50" charset="-128"/>
              </a:rPr>
              <a:t>異世代間交流をしてもらう為の講座です。是非、お知り合いのシニア世代の方を誘ってお楽しみください。</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ja-JP" altLang="en-US" sz="1000" u="sng" dirty="0"/>
          </a:p>
        </p:txBody>
      </p:sp>
      <p:sp>
        <p:nvSpPr>
          <p:cNvPr id="25" name="吹き出し: 円形 24">
            <a:extLst>
              <a:ext uri="{FF2B5EF4-FFF2-40B4-BE49-F238E27FC236}">
                <a16:creationId xmlns:a16="http://schemas.microsoft.com/office/drawing/2014/main" id="{CD0AE9C2-8801-4BE0-856B-4B037DAED933}"/>
              </a:ext>
            </a:extLst>
          </p:cNvPr>
          <p:cNvSpPr/>
          <p:nvPr/>
        </p:nvSpPr>
        <p:spPr>
          <a:xfrm>
            <a:off x="1386113" y="7787869"/>
            <a:ext cx="5871195" cy="1141801"/>
          </a:xfrm>
          <a:prstGeom prst="wedgeEllipseCallout">
            <a:avLst>
              <a:gd name="adj1" fmla="val -45437"/>
              <a:gd name="adj2" fmla="val -404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7" name="図 26">
            <a:extLst>
              <a:ext uri="{FF2B5EF4-FFF2-40B4-BE49-F238E27FC236}">
                <a16:creationId xmlns:a16="http://schemas.microsoft.com/office/drawing/2014/main" id="{7646E9C4-3A2C-4A84-8B95-C5A13458DE1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57346" y="7540087"/>
            <a:ext cx="768997" cy="1037506"/>
          </a:xfrm>
          <a:prstGeom prst="rect">
            <a:avLst/>
          </a:prstGeom>
        </p:spPr>
      </p:pic>
    </p:spTree>
    <p:extLst>
      <p:ext uri="{BB962C8B-B14F-4D97-AF65-F5344CB8AC3E}">
        <p14:creationId xmlns:p14="http://schemas.microsoft.com/office/powerpoint/2010/main" val="303785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画像サンプル-板フレーム・透過色"/>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8343" y="205985"/>
            <a:ext cx="5184576" cy="734654"/>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2304467" y="-47427"/>
            <a:ext cx="2952327" cy="931539"/>
          </a:xfrm>
          <a:prstGeom prst="rect">
            <a:avLst/>
          </a:prstGeom>
          <a:noFill/>
        </p:spPr>
        <p:txBody>
          <a:bodyPr wrap="square" lIns="99569" tIns="49785" rIns="99569" bIns="49785" rtlCol="0">
            <a:spAutoFit/>
          </a:bodyPr>
          <a:lstStyle/>
          <a:p>
            <a:pPr algn="ctr"/>
            <a:endParaRPr lang="en-US" altLang="ja-JP" sz="2600" b="1" dirty="0">
              <a:latin typeface="HGP創英角ﾎﾟｯﾌﾟ体" panose="040B0A00000000000000" pitchFamily="50" charset="-128"/>
              <a:ea typeface="HGP創英角ﾎﾟｯﾌﾟ体" panose="040B0A00000000000000" pitchFamily="50" charset="-128"/>
            </a:endParaRPr>
          </a:p>
          <a:p>
            <a:pPr algn="ctr"/>
            <a:r>
              <a:rPr lang="ja-JP" altLang="en-US" sz="2800" dirty="0">
                <a:latin typeface="HGP創英角ﾎﾟｯﾌﾟ体" panose="040B0A00000000000000" pitchFamily="50" charset="-128"/>
                <a:ea typeface="HGP創英角ﾎﾟｯﾌﾟ体" panose="040B0A00000000000000" pitchFamily="50" charset="-128"/>
              </a:rPr>
              <a:t>講座の様子</a:t>
            </a:r>
          </a:p>
        </p:txBody>
      </p:sp>
      <p:pic>
        <p:nvPicPr>
          <p:cNvPr id="4" name="Picture 2" descr="https://s3-ap-northeast-1.amazonaws.com/img.ac-illust.com/illust_data/000029/029502/029502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532" y="963078"/>
            <a:ext cx="3352347" cy="278528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3-ap-northeast-1.amazonaws.com/img.ac-illust.com/illust_data/000029/029502/029502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3587" y="1884503"/>
            <a:ext cx="3247571" cy="2785287"/>
          </a:xfrm>
          <a:prstGeom prst="rect">
            <a:avLst/>
          </a:prstGeom>
          <a:noFill/>
          <a:extLst>
            <a:ext uri="{909E8E84-426E-40DD-AFC4-6F175D3DCCD1}">
              <a14:hiddenFill xmlns:a14="http://schemas.microsoft.com/office/drawing/2010/main">
                <a:solidFill>
                  <a:srgbClr val="FFFFFF"/>
                </a:solidFill>
              </a14:hiddenFill>
            </a:ext>
          </a:extLst>
        </p:spPr>
      </p:pic>
      <p:sp>
        <p:nvSpPr>
          <p:cNvPr id="7" name="角丸四角形吹き出し 6"/>
          <p:cNvSpPr/>
          <p:nvPr/>
        </p:nvSpPr>
        <p:spPr>
          <a:xfrm>
            <a:off x="460826" y="3629179"/>
            <a:ext cx="3298068" cy="941423"/>
          </a:xfrm>
          <a:prstGeom prst="wedgeRoundRectCallout">
            <a:avLst>
              <a:gd name="adj1" fmla="val 57494"/>
              <a:gd name="adj2" fmla="val -7613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6" name="角丸四角形 5"/>
          <p:cNvSpPr/>
          <p:nvPr/>
        </p:nvSpPr>
        <p:spPr>
          <a:xfrm>
            <a:off x="473302" y="4773303"/>
            <a:ext cx="2659257" cy="1607971"/>
          </a:xfrm>
          <a:prstGeom prst="roundRect">
            <a:avLst>
              <a:gd name="adj" fmla="val 27543"/>
            </a:avLst>
          </a:prstGeom>
          <a:noFill/>
          <a:ln cmpd="dbl">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3" name="角丸四角形吹き出し 2"/>
          <p:cNvSpPr/>
          <p:nvPr/>
        </p:nvSpPr>
        <p:spPr>
          <a:xfrm>
            <a:off x="3910316" y="1124060"/>
            <a:ext cx="2904326" cy="1031158"/>
          </a:xfrm>
          <a:prstGeom prst="wedgeRoundRectCallout">
            <a:avLst>
              <a:gd name="adj1" fmla="val -59710"/>
              <a:gd name="adj2" fmla="val -277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dirty="0"/>
          </a:p>
        </p:txBody>
      </p:sp>
      <p:sp>
        <p:nvSpPr>
          <p:cNvPr id="11" name="雲形吹き出し 10"/>
          <p:cNvSpPr/>
          <p:nvPr/>
        </p:nvSpPr>
        <p:spPr>
          <a:xfrm>
            <a:off x="539520" y="6540647"/>
            <a:ext cx="2148573" cy="1096859"/>
          </a:xfrm>
          <a:prstGeom prst="cloudCallout">
            <a:avLst>
              <a:gd name="adj1" fmla="val 59714"/>
              <a:gd name="adj2" fmla="val -6264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10" name="テキスト ボックス 9"/>
          <p:cNvSpPr txBox="1"/>
          <p:nvPr/>
        </p:nvSpPr>
        <p:spPr>
          <a:xfrm>
            <a:off x="3871908" y="1109314"/>
            <a:ext cx="3119067" cy="908456"/>
          </a:xfrm>
          <a:prstGeom prst="rect">
            <a:avLst/>
          </a:prstGeom>
          <a:noFill/>
        </p:spPr>
        <p:txBody>
          <a:bodyPr wrap="square" lIns="99569" tIns="49785" rIns="99569" bIns="49785" rtlCol="0">
            <a:spAutoFit/>
          </a:bodyPr>
          <a:lstStyle/>
          <a:p>
            <a:r>
              <a:rPr lang="ja-JP" altLang="en-US" sz="1050" b="1" dirty="0">
                <a:latin typeface="HG丸ｺﾞｼｯｸM-PRO" panose="020F0600000000000000" pitchFamily="50" charset="-128"/>
                <a:ea typeface="HG丸ｺﾞｼｯｸM-PRO" panose="020F0600000000000000" pitchFamily="50" charset="-128"/>
              </a:rPr>
              <a:t>　　　　　～親子講座・パパも遊ぼう～</a:t>
            </a:r>
            <a:endParaRPr lang="en-US" altLang="ja-JP" sz="1050" b="1"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年</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回のパパも遊ぼうはパパとその子ども</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rPr>
              <a:t>の講座です。みんな楽しそう～♡</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工作ではアクリル板で足形キーホルダーを作りました。宝物になりますね♡</a:t>
            </a:r>
          </a:p>
        </p:txBody>
      </p:sp>
      <p:sp>
        <p:nvSpPr>
          <p:cNvPr id="13" name="テキスト ボックス 12"/>
          <p:cNvSpPr txBox="1"/>
          <p:nvPr/>
        </p:nvSpPr>
        <p:spPr>
          <a:xfrm>
            <a:off x="505295" y="3628093"/>
            <a:ext cx="3223127" cy="939233"/>
          </a:xfrm>
          <a:prstGeom prst="rect">
            <a:avLst/>
          </a:prstGeom>
          <a:noFill/>
        </p:spPr>
        <p:txBody>
          <a:bodyPr wrap="square" lIns="99569" tIns="49785" rIns="99569" bIns="49785" rtlCol="0">
            <a:spAutoFit/>
          </a:bodyPr>
          <a:lstStyle/>
          <a:p>
            <a:r>
              <a:rPr lang="ja-JP" altLang="en-US" sz="1050" dirty="0">
                <a:latin typeface="HG丸ｺﾞｼｯｸM-PRO" panose="020F0600000000000000" pitchFamily="50" charset="-128"/>
                <a:ea typeface="HG丸ｺﾞｼｯｸM-PRO" panose="020F0600000000000000" pitchFamily="50" charset="-128"/>
              </a:rPr>
              <a:t>　　</a:t>
            </a:r>
            <a:r>
              <a:rPr lang="ja-JP" altLang="en-US" sz="1050" b="1" dirty="0">
                <a:latin typeface="HG丸ｺﾞｼｯｸM-PRO" panose="020F0600000000000000" pitchFamily="50" charset="-128"/>
                <a:ea typeface="HG丸ｺﾞｼｯｸM-PRO" panose="020F0600000000000000" pitchFamily="50" charset="-128"/>
              </a:rPr>
              <a:t>～ママとシニアの交流講座・茶道教室～</a:t>
            </a:r>
            <a:endParaRPr lang="en-US" altLang="ja-JP" sz="1050" b="1" dirty="0">
              <a:latin typeface="HG丸ｺﾞｼｯｸM-PRO" panose="020F0600000000000000" pitchFamily="50" charset="-128"/>
              <a:ea typeface="HG丸ｺﾞｼｯｸM-PRO" panose="020F0600000000000000" pitchFamily="50" charset="-128"/>
            </a:endParaRPr>
          </a:p>
          <a:p>
            <a:r>
              <a:rPr lang="ja-JP" altLang="en-US" sz="1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子育て中だと、お抹茶のお茶をたててゆっくりした時間を過ごす事はなかなかだと思います。</a:t>
            </a:r>
            <a:endParaRPr lang="en-US" altLang="ja-JP" sz="1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美味しい生菓子とお抹茶で少しだけ息抜き出来ました～♡</a:t>
            </a:r>
            <a:endParaRPr lang="en-US" altLang="ja-JP" sz="11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5" name="角丸四角形 24"/>
          <p:cNvSpPr/>
          <p:nvPr/>
        </p:nvSpPr>
        <p:spPr>
          <a:xfrm>
            <a:off x="359370" y="7744916"/>
            <a:ext cx="3966965" cy="2554841"/>
          </a:xfrm>
          <a:prstGeom prst="roundRect">
            <a:avLst/>
          </a:prstGeom>
          <a:noFill/>
          <a:ln w="9525">
            <a:solidFill>
              <a:schemeClr val="tx1">
                <a:lumMod val="65000"/>
                <a:lumOff val="35000"/>
              </a:schemeClr>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26" name="正方形/長方形 3"/>
          <p:cNvSpPr>
            <a:spLocks noChangeArrowheads="1"/>
          </p:cNvSpPr>
          <p:nvPr/>
        </p:nvSpPr>
        <p:spPr bwMode="auto">
          <a:xfrm>
            <a:off x="511688" y="7870159"/>
            <a:ext cx="4533436" cy="163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69" tIns="49785" rIns="99569" bIns="49785">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nSpc>
                <a:spcPts val="1524"/>
              </a:lnSpc>
            </a:pPr>
            <a:r>
              <a:rPr lang="ja-JP" altLang="ja-JP" sz="1000" b="1" dirty="0">
                <a:latin typeface="HG丸ｺﾞｼｯｸM-PRO" pitchFamily="50" charset="-128"/>
                <a:ea typeface="HG丸ｺﾞｼｯｸM-PRO" pitchFamily="50" charset="-128"/>
              </a:rPr>
              <a:t>宮崎市権現地域子育て支援センター</a:t>
            </a:r>
            <a:endParaRPr lang="ja-JP" altLang="ja-JP" sz="1000" dirty="0">
              <a:latin typeface="HG丸ｺﾞｼｯｸM-PRO" pitchFamily="50" charset="-128"/>
              <a:ea typeface="HG丸ｺﾞｼｯｸM-PRO" pitchFamily="50" charset="-128"/>
            </a:endParaRPr>
          </a:p>
          <a:p>
            <a:pPr>
              <a:lnSpc>
                <a:spcPts val="1524"/>
              </a:lnSpc>
            </a:pPr>
            <a:r>
              <a:rPr lang="ja-JP" altLang="ja-JP" sz="1000" dirty="0">
                <a:latin typeface="HG丸ｺﾞｼｯｸM-PRO" pitchFamily="50" charset="-128"/>
                <a:ea typeface="HG丸ｺﾞｼｯｸM-PRO" pitchFamily="50" charset="-128"/>
              </a:rPr>
              <a:t>宮崎市江平東１丁目</a:t>
            </a:r>
            <a:r>
              <a:rPr lang="en-US" altLang="ja-JP" sz="1000" dirty="0">
                <a:latin typeface="HG丸ｺﾞｼｯｸM-PRO" pitchFamily="50" charset="-128"/>
                <a:ea typeface="HG丸ｺﾞｼｯｸM-PRO" pitchFamily="50" charset="-128"/>
              </a:rPr>
              <a:t>6</a:t>
            </a:r>
            <a:r>
              <a:rPr lang="ja-JP" altLang="ja-JP" sz="1000" dirty="0">
                <a:latin typeface="HG丸ｺﾞｼｯｸM-PRO" pitchFamily="50" charset="-128"/>
                <a:ea typeface="HG丸ｺﾞｼｯｸM-PRO" pitchFamily="50" charset="-128"/>
              </a:rPr>
              <a:t>番</a:t>
            </a:r>
            <a:r>
              <a:rPr lang="en-US" altLang="ja-JP" sz="1000" dirty="0">
                <a:latin typeface="HG丸ｺﾞｼｯｸM-PRO" pitchFamily="50" charset="-128"/>
                <a:ea typeface="HG丸ｺﾞｼｯｸM-PRO" pitchFamily="50" charset="-128"/>
              </a:rPr>
              <a:t>43</a:t>
            </a:r>
            <a:r>
              <a:rPr lang="ja-JP" altLang="ja-JP" sz="1000" dirty="0">
                <a:latin typeface="HG丸ｺﾞｼｯｸM-PRO" pitchFamily="50" charset="-128"/>
                <a:ea typeface="HG丸ｺﾞｼｯｸM-PRO" pitchFamily="50" charset="-128"/>
              </a:rPr>
              <a:t>号　市営住宅権現団地内 </a:t>
            </a:r>
          </a:p>
          <a:p>
            <a:pPr>
              <a:lnSpc>
                <a:spcPts val="1524"/>
              </a:lnSpc>
            </a:pPr>
            <a:r>
              <a:rPr lang="en-US" altLang="ja-JP" sz="1000" dirty="0" err="1">
                <a:latin typeface="HG丸ｺﾞｼｯｸM-PRO" pitchFamily="50" charset="-128"/>
                <a:ea typeface="HG丸ｺﾞｼｯｸM-PRO" pitchFamily="50" charset="-128"/>
              </a:rPr>
              <a:t>tel</a:t>
            </a:r>
            <a:r>
              <a:rPr lang="en-US" altLang="ja-JP" sz="1000" dirty="0">
                <a:latin typeface="HG丸ｺﾞｼｯｸM-PRO" pitchFamily="50" charset="-128"/>
                <a:ea typeface="HG丸ｺﾞｼｯｸM-PRO" pitchFamily="50" charset="-128"/>
              </a:rPr>
              <a:t>/fax</a:t>
            </a:r>
            <a:r>
              <a:rPr lang="ja-JP" altLang="ja-JP" sz="1000" dirty="0">
                <a:latin typeface="HG丸ｺﾞｼｯｸM-PRO" pitchFamily="50" charset="-128"/>
                <a:ea typeface="HG丸ｺﾞｼｯｸM-PRO" pitchFamily="50" charset="-128"/>
              </a:rPr>
              <a:t>　</a:t>
            </a:r>
            <a:r>
              <a:rPr lang="en-US" altLang="ja-JP" sz="1000" dirty="0">
                <a:latin typeface="HG丸ｺﾞｼｯｸM-PRO" pitchFamily="50" charset="-128"/>
                <a:ea typeface="HG丸ｺﾞｼｯｸM-PRO" pitchFamily="50" charset="-128"/>
              </a:rPr>
              <a:t>0985-29-0980</a:t>
            </a:r>
            <a:endParaRPr lang="ja-JP" altLang="ja-JP" sz="1000" dirty="0">
              <a:latin typeface="HG丸ｺﾞｼｯｸM-PRO" pitchFamily="50" charset="-128"/>
              <a:ea typeface="HG丸ｺﾞｼｯｸM-PRO" pitchFamily="50" charset="-128"/>
            </a:endParaRPr>
          </a:p>
          <a:p>
            <a:pPr>
              <a:lnSpc>
                <a:spcPts val="1524"/>
              </a:lnSpc>
            </a:pPr>
            <a:r>
              <a:rPr lang="ja-JP" altLang="ja-JP" sz="1000" dirty="0">
                <a:latin typeface="HG丸ｺﾞｼｯｸM-PRO" pitchFamily="50" charset="-128"/>
                <a:ea typeface="HG丸ｺﾞｼｯｸM-PRO" pitchFamily="50" charset="-128"/>
              </a:rPr>
              <a:t>開館時間：９</a:t>
            </a:r>
            <a:r>
              <a:rPr lang="en-US" altLang="ja-JP" sz="1000" dirty="0">
                <a:latin typeface="HG丸ｺﾞｼｯｸM-PRO" pitchFamily="50" charset="-128"/>
                <a:ea typeface="HG丸ｺﾞｼｯｸM-PRO" pitchFamily="50" charset="-128"/>
              </a:rPr>
              <a:t>:00</a:t>
            </a:r>
            <a:r>
              <a:rPr lang="ja-JP" altLang="ja-JP" sz="1000" dirty="0">
                <a:latin typeface="HG丸ｺﾞｼｯｸM-PRO" pitchFamily="50" charset="-128"/>
                <a:ea typeface="HG丸ｺﾞｼｯｸM-PRO" pitchFamily="50" charset="-128"/>
              </a:rPr>
              <a:t>～</a:t>
            </a:r>
            <a:r>
              <a:rPr lang="en-US" altLang="ja-JP" sz="1000" dirty="0">
                <a:latin typeface="HG丸ｺﾞｼｯｸM-PRO" pitchFamily="50" charset="-128"/>
                <a:ea typeface="HG丸ｺﾞｼｯｸM-PRO" pitchFamily="50" charset="-128"/>
              </a:rPr>
              <a:t>1</a:t>
            </a:r>
            <a:r>
              <a:rPr lang="ja-JP" altLang="ja-JP" sz="1000" dirty="0">
                <a:latin typeface="HG丸ｺﾞｼｯｸM-PRO" pitchFamily="50" charset="-128"/>
                <a:ea typeface="HG丸ｺﾞｼｯｸM-PRO" pitchFamily="50" charset="-128"/>
              </a:rPr>
              <a:t>５</a:t>
            </a:r>
            <a:r>
              <a:rPr lang="en-US" altLang="ja-JP" sz="1000" dirty="0">
                <a:latin typeface="HG丸ｺﾞｼｯｸM-PRO" pitchFamily="50" charset="-128"/>
                <a:ea typeface="HG丸ｺﾞｼｯｸM-PRO" pitchFamily="50" charset="-128"/>
              </a:rPr>
              <a:t>:00</a:t>
            </a:r>
          </a:p>
          <a:p>
            <a:pPr>
              <a:lnSpc>
                <a:spcPts val="1524"/>
              </a:lnSpc>
            </a:pPr>
            <a:r>
              <a:rPr lang="ja-JP" altLang="ja-JP" sz="1000" dirty="0">
                <a:latin typeface="HG丸ｺﾞｼｯｸM-PRO" pitchFamily="50" charset="-128"/>
                <a:ea typeface="HG丸ｺﾞｼｯｸM-PRO" pitchFamily="50" charset="-128"/>
              </a:rPr>
              <a:t>（火・土曜日・祝日・年末年始はお休み</a:t>
            </a:r>
            <a:r>
              <a:rPr lang="ja-JP" altLang="en-US" sz="1000" dirty="0">
                <a:latin typeface="HG丸ｺﾞｼｯｸM-PRO" pitchFamily="50" charset="-128"/>
                <a:ea typeface="HG丸ｺﾞｼｯｸM-PRO" pitchFamily="50" charset="-128"/>
              </a:rPr>
              <a:t>：</a:t>
            </a:r>
            <a:r>
              <a:rPr lang="en-US" altLang="ja-JP" sz="1000" dirty="0">
                <a:latin typeface="HG丸ｺﾞｼｯｸM-PRO" pitchFamily="50" charset="-128"/>
                <a:ea typeface="HG丸ｺﾞｼｯｸM-PRO" pitchFamily="50" charset="-128"/>
              </a:rPr>
              <a:t>12/29</a:t>
            </a:r>
            <a:r>
              <a:rPr lang="ja-JP" altLang="en-US" sz="1000" dirty="0">
                <a:latin typeface="HG丸ｺﾞｼｯｸM-PRO" pitchFamily="50" charset="-128"/>
                <a:ea typeface="HG丸ｺﾞｼｯｸM-PRO" pitchFamily="50" charset="-128"/>
              </a:rPr>
              <a:t>～</a:t>
            </a:r>
            <a:r>
              <a:rPr lang="en-US" altLang="ja-JP" sz="1000" dirty="0">
                <a:latin typeface="HG丸ｺﾞｼｯｸM-PRO" pitchFamily="50" charset="-128"/>
                <a:ea typeface="HG丸ｺﾞｼｯｸM-PRO" pitchFamily="50" charset="-128"/>
              </a:rPr>
              <a:t>1/3</a:t>
            </a:r>
            <a:r>
              <a:rPr lang="ja-JP" altLang="ja-JP" sz="1000" dirty="0">
                <a:latin typeface="HG丸ｺﾞｼｯｸM-PRO" pitchFamily="50" charset="-128"/>
                <a:ea typeface="HG丸ｺﾞｼｯｸM-PRO" pitchFamily="50" charset="-128"/>
              </a:rPr>
              <a:t>）</a:t>
            </a:r>
          </a:p>
          <a:p>
            <a:pPr>
              <a:lnSpc>
                <a:spcPts val="1524"/>
              </a:lnSpc>
            </a:pPr>
            <a:r>
              <a:rPr lang="ja-JP" altLang="ja-JP" sz="1000" dirty="0">
                <a:latin typeface="HG丸ｺﾞｼｯｸM-PRO" pitchFamily="50" charset="-128"/>
                <a:ea typeface="HG丸ｺﾞｼｯｸM-PRO" pitchFamily="50" charset="-128"/>
              </a:rPr>
              <a:t>駐車場：１５台</a:t>
            </a:r>
            <a:endParaRPr lang="en-US" altLang="ja-JP" sz="1000" dirty="0">
              <a:latin typeface="HG丸ｺﾞｼｯｸM-PRO" pitchFamily="50" charset="-128"/>
              <a:ea typeface="HG丸ｺﾞｼｯｸM-PRO" pitchFamily="50" charset="-128"/>
            </a:endParaRPr>
          </a:p>
          <a:p>
            <a:pPr>
              <a:lnSpc>
                <a:spcPts val="1524"/>
              </a:lnSpc>
            </a:pPr>
            <a:r>
              <a:rPr lang="en-US" altLang="ja-JP" sz="1000" dirty="0">
                <a:latin typeface="HG丸ｺﾞｼｯｸM-PRO" pitchFamily="50" charset="-128"/>
                <a:ea typeface="HG丸ｺﾞｼｯｸM-PRO" pitchFamily="50" charset="-128"/>
              </a:rPr>
              <a:t>※</a:t>
            </a:r>
            <a:r>
              <a:rPr lang="ja-JP" altLang="en-US" sz="1000" dirty="0">
                <a:latin typeface="HG丸ｺﾞｼｯｸM-PRO" pitchFamily="50" charset="-128"/>
                <a:ea typeface="HG丸ｺﾞｼｯｸM-PRO" pitchFamily="50" charset="-128"/>
              </a:rPr>
              <a:t>インスタグラム「</a:t>
            </a:r>
            <a:r>
              <a:rPr lang="en-US" altLang="ja-JP" sz="1000" dirty="0" err="1">
                <a:latin typeface="HG丸ｺﾞｼｯｸM-PRO" pitchFamily="50" charset="-128"/>
                <a:ea typeface="HG丸ｺﾞｼｯｸM-PRO" pitchFamily="50" charset="-128"/>
              </a:rPr>
              <a:t>miyadropin</a:t>
            </a:r>
            <a:r>
              <a:rPr lang="ja-JP" altLang="en-US" sz="1000" dirty="0">
                <a:latin typeface="HG丸ｺﾞｼｯｸM-PRO" pitchFamily="50" charset="-128"/>
                <a:ea typeface="HG丸ｺﾞｼｯｸM-PRO" pitchFamily="50" charset="-128"/>
              </a:rPr>
              <a:t>」で載せています。</a:t>
            </a:r>
            <a:endParaRPr lang="ja-JP" altLang="ja-JP" sz="1000" dirty="0">
              <a:latin typeface="HG丸ｺﾞｼｯｸM-PRO" pitchFamily="50" charset="-128"/>
              <a:ea typeface="HG丸ｺﾞｼｯｸM-PRO" pitchFamily="50" charset="-128"/>
            </a:endParaRPr>
          </a:p>
          <a:p>
            <a:pPr>
              <a:lnSpc>
                <a:spcPts val="1524"/>
              </a:lnSpc>
            </a:pPr>
            <a:endParaRPr lang="ja-JP" altLang="ja-JP" sz="1000" dirty="0">
              <a:latin typeface="HG丸ｺﾞｼｯｸM-PRO" pitchFamily="50" charset="-128"/>
              <a:ea typeface="HG丸ｺﾞｼｯｸM-PRO" pitchFamily="50" charset="-128"/>
            </a:endParaRPr>
          </a:p>
        </p:txBody>
      </p:sp>
      <p:pic>
        <p:nvPicPr>
          <p:cNvPr id="2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280" y="9223922"/>
            <a:ext cx="836655" cy="822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6828" y="9410502"/>
            <a:ext cx="1784863" cy="612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80382" y="9416269"/>
            <a:ext cx="596644" cy="601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テキスト ボックス 4"/>
          <p:cNvSpPr txBox="1">
            <a:spLocks noChangeArrowheads="1"/>
          </p:cNvSpPr>
          <p:nvPr/>
        </p:nvSpPr>
        <p:spPr bwMode="auto">
          <a:xfrm>
            <a:off x="646681" y="9952993"/>
            <a:ext cx="816636" cy="346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9569" tIns="49785" rIns="99569" bIns="49785">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800" dirty="0">
                <a:latin typeface="HG丸ｺﾞｼｯｸM-PRO" pitchFamily="50" charset="-128"/>
                <a:ea typeface="HG丸ｺﾞｼｯｸM-PRO" pitchFamily="50" charset="-128"/>
              </a:rPr>
              <a:t>ドロップイン</a:t>
            </a:r>
            <a:endParaRPr lang="en-US" altLang="ja-JP" sz="800" dirty="0">
              <a:latin typeface="HG丸ｺﾞｼｯｸM-PRO" pitchFamily="50" charset="-128"/>
              <a:ea typeface="HG丸ｺﾞｼｯｸM-PRO" pitchFamily="50" charset="-128"/>
            </a:endParaRPr>
          </a:p>
          <a:p>
            <a:pPr algn="ctr"/>
            <a:r>
              <a:rPr lang="ja-JP" altLang="en-US" sz="800" dirty="0">
                <a:latin typeface="HG丸ｺﾞｼｯｸM-PRO" pitchFamily="50" charset="-128"/>
                <a:ea typeface="HG丸ｺﾞｼｯｸM-PRO" pitchFamily="50" charset="-128"/>
              </a:rPr>
              <a:t>センター</a:t>
            </a:r>
            <a:r>
              <a:rPr lang="en-US" altLang="ja-JP" sz="800" dirty="0">
                <a:latin typeface="HG丸ｺﾞｼｯｸM-PRO" pitchFamily="50" charset="-128"/>
                <a:ea typeface="HG丸ｺﾞｼｯｸM-PRO" pitchFamily="50" charset="-128"/>
              </a:rPr>
              <a:t>HP</a:t>
            </a:r>
            <a:endParaRPr lang="ja-JP" altLang="en-US" sz="800" dirty="0">
              <a:latin typeface="HG丸ｺﾞｼｯｸM-PRO" pitchFamily="50" charset="-128"/>
              <a:ea typeface="HG丸ｺﾞｼｯｸM-PRO" pitchFamily="50" charset="-128"/>
            </a:endParaRPr>
          </a:p>
        </p:txBody>
      </p:sp>
      <p:sp>
        <p:nvSpPr>
          <p:cNvPr id="32" name="テキスト ボックス 9"/>
          <p:cNvSpPr txBox="1">
            <a:spLocks noChangeArrowheads="1"/>
          </p:cNvSpPr>
          <p:nvPr/>
        </p:nvSpPr>
        <p:spPr bwMode="auto">
          <a:xfrm>
            <a:off x="1839647" y="9991678"/>
            <a:ext cx="1060327" cy="239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69" tIns="49785" rIns="99569" bIns="49785">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dirty="0">
                <a:latin typeface="HG丸ｺﾞｼｯｸM-PRO" pitchFamily="50" charset="-128"/>
                <a:ea typeface="HG丸ｺﾞｼｯｸM-PRO" pitchFamily="50" charset="-128"/>
              </a:rPr>
              <a:t>宮崎市</a:t>
            </a:r>
            <a:r>
              <a:rPr lang="ja-JP" altLang="en-US" sz="800" dirty="0">
                <a:latin typeface="HG丸ｺﾞｼｯｸM-PRO" pitchFamily="50" charset="-128"/>
                <a:ea typeface="HG丸ｺﾞｼｯｸM-PRO" pitchFamily="50" charset="-128"/>
              </a:rPr>
              <a:t>子育てナビ</a:t>
            </a:r>
          </a:p>
        </p:txBody>
      </p:sp>
      <p:sp>
        <p:nvSpPr>
          <p:cNvPr id="34" name="角丸四角形 33"/>
          <p:cNvSpPr/>
          <p:nvPr/>
        </p:nvSpPr>
        <p:spPr>
          <a:xfrm>
            <a:off x="4462927" y="8039734"/>
            <a:ext cx="2771792" cy="2260023"/>
          </a:xfrm>
          <a:prstGeom prst="roundRect">
            <a:avLst/>
          </a:prstGeom>
          <a:noFill/>
          <a:ln w="9525">
            <a:solidFill>
              <a:schemeClr val="tx1">
                <a:lumMod val="65000"/>
                <a:lumOff val="35000"/>
              </a:schemeClr>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kumimoji="1" lang="ja-JP" altLang="en-US"/>
          </a:p>
        </p:txBody>
      </p:sp>
      <p:sp>
        <p:nvSpPr>
          <p:cNvPr id="14" name="テキスト ボックス 13"/>
          <p:cNvSpPr txBox="1"/>
          <p:nvPr/>
        </p:nvSpPr>
        <p:spPr>
          <a:xfrm>
            <a:off x="704658" y="6776626"/>
            <a:ext cx="2045546" cy="654540"/>
          </a:xfrm>
          <a:prstGeom prst="rect">
            <a:avLst/>
          </a:prstGeom>
          <a:noFill/>
        </p:spPr>
        <p:txBody>
          <a:bodyPr wrap="square" lIns="99569" tIns="49785" rIns="99569" bIns="49785" rtlCol="0">
            <a:spAutoFit/>
          </a:bodyPr>
          <a:lstStyle/>
          <a:p>
            <a:r>
              <a:rPr lang="ja-JP" altLang="en-US" sz="1050" b="1" dirty="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～今月の工作～</a:t>
            </a:r>
            <a:endParaRPr lang="en-US" altLang="ja-JP" sz="1200" b="1" dirty="0">
              <a:latin typeface="HG丸ｺﾞｼｯｸM-PRO" panose="020F0600000000000000" pitchFamily="50" charset="-128"/>
              <a:ea typeface="HG丸ｺﾞｼｯｸM-PRO" panose="020F0600000000000000" pitchFamily="50" charset="-128"/>
            </a:endParaRPr>
          </a:p>
          <a:p>
            <a:pPr algn="ct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手作り魚つり</a:t>
            </a:r>
            <a:endParaRPr lang="ja-JP" altLang="en-US" sz="1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20" name="Picture 2" descr="C:\Users\Owner\Desktop\いぬ.jpg"/>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45573" y="6592310"/>
            <a:ext cx="1080830" cy="114023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10316" y="4611240"/>
            <a:ext cx="3351937" cy="3081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テキスト ボックス 11"/>
          <p:cNvSpPr txBox="1"/>
          <p:nvPr/>
        </p:nvSpPr>
        <p:spPr>
          <a:xfrm>
            <a:off x="3952691" y="4591875"/>
            <a:ext cx="3267185" cy="3531736"/>
          </a:xfrm>
          <a:prstGeom prst="rect">
            <a:avLst/>
          </a:prstGeom>
          <a:noFill/>
          <a:ln>
            <a:noFill/>
          </a:ln>
        </p:spPr>
        <p:txBody>
          <a:bodyPr wrap="square" rtlCol="0">
            <a:spAutoFit/>
          </a:bodyPr>
          <a:lstStyle/>
          <a:p>
            <a:pPr algn="ctr"/>
            <a:r>
              <a:rPr kumimoji="1" lang="ja-JP" altLang="en-US" sz="1050" b="1" dirty="0">
                <a:latin typeface="HG丸ｺﾞｼｯｸM-PRO" panose="020F0600000000000000" pitchFamily="50" charset="-128"/>
                <a:ea typeface="HG丸ｺﾞｼｯｸM-PRO" panose="020F0600000000000000" pitchFamily="50" charset="-128"/>
              </a:rPr>
              <a:t>～おとなご飯から取り分けられる～</a:t>
            </a:r>
            <a:endParaRPr kumimoji="1" lang="en-US" altLang="ja-JP" sz="1050" b="1" dirty="0">
              <a:latin typeface="HG丸ｺﾞｼｯｸM-PRO" panose="020F0600000000000000" pitchFamily="50" charset="-128"/>
              <a:ea typeface="HG丸ｺﾞｼｯｸM-PRO" panose="020F0600000000000000" pitchFamily="50" charset="-128"/>
            </a:endParaRPr>
          </a:p>
          <a:p>
            <a:pPr algn="ctr"/>
            <a:endParaRPr kumimoji="1" lang="en-US" altLang="ja-JP" sz="1100" b="1" dirty="0">
              <a:latin typeface="HG丸ｺﾞｼｯｸM-PRO" panose="020F0600000000000000" pitchFamily="50" charset="-128"/>
              <a:ea typeface="HG丸ｺﾞｼｯｸM-PRO" panose="020F0600000000000000" pitchFamily="50" charset="-128"/>
            </a:endParaRPr>
          </a:p>
          <a:p>
            <a:r>
              <a:rPr lang="en-US" altLang="ja-JP" sz="1050" b="1" dirty="0">
                <a:latin typeface="HG丸ｺﾞｼｯｸM-PRO" panose="020F0600000000000000" pitchFamily="50" charset="-128"/>
                <a:ea typeface="HG丸ｺﾞｼｯｸM-PRO" panose="020F0600000000000000" pitchFamily="50" charset="-128"/>
              </a:rPr>
              <a:t> ※</a:t>
            </a:r>
            <a:r>
              <a:rPr lang="ja-JP" altLang="en-US" sz="1050" b="1" dirty="0">
                <a:latin typeface="HG丸ｺﾞｼｯｸM-PRO" panose="020F0600000000000000" pitchFamily="50" charset="-128"/>
                <a:ea typeface="HG丸ｺﾞｼｯｸM-PRO" panose="020F0600000000000000" pitchFamily="50" charset="-128"/>
              </a:rPr>
              <a:t>味噌汁は最強！！</a:t>
            </a:r>
            <a:endParaRPr lang="en-US" altLang="ja-JP" sz="1050" b="1" dirty="0">
              <a:latin typeface="HG丸ｺﾞｼｯｸM-PRO" panose="020F0600000000000000" pitchFamily="50" charset="-128"/>
              <a:ea typeface="HG丸ｺﾞｼｯｸM-PRO" panose="020F0600000000000000" pitchFamily="50" charset="-128"/>
            </a:endParaRPr>
          </a:p>
          <a:p>
            <a:endParaRPr lang="en-US" altLang="ja-JP" sz="1050" b="1"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★味噌汁とおかゆがあれば赤ちゃんご飯は十分♡</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味噌汁は赤ちゃんご飯をすすめる強い味方。</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なぜなら、赤ちゃんが食べやすい野菜や豆腐などを</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だし汁で柔らかく煮て、最後に味噌で味付けすれば</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大人ごはんからそのまま取り分けられるからです。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おためし期の赤ちゃんには味噌汁のうわずみや、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味噌を加える前にとりわければ</a:t>
            </a:r>
            <a:r>
              <a:rPr lang="en-US" altLang="ja-JP" sz="1000" dirty="0">
                <a:latin typeface="HG丸ｺﾞｼｯｸM-PRO" panose="020F0600000000000000" pitchFamily="50" charset="-128"/>
                <a:ea typeface="HG丸ｺﾞｼｯｸM-PRO" panose="020F0600000000000000" pitchFamily="50" charset="-128"/>
              </a:rPr>
              <a:t>OK.</a:t>
            </a:r>
            <a:r>
              <a:rPr lang="ja-JP" altLang="en-US" sz="1000" dirty="0">
                <a:latin typeface="HG丸ｺﾞｼｯｸM-PRO" panose="020F0600000000000000" pitchFamily="50" charset="-128"/>
                <a:ea typeface="HG丸ｺﾞｼｯｸM-PRO" panose="020F0600000000000000" pitchFamily="50" charset="-128"/>
              </a:rPr>
              <a:t>。質のいい昆布とかつお節をたっぷり使ってだしをとるととてもおいしいです。面倒な時はだしパックでも</a:t>
            </a:r>
            <a:r>
              <a:rPr lang="en-US" altLang="ja-JP" sz="1000" dirty="0">
                <a:latin typeface="HG丸ｺﾞｼｯｸM-PRO" panose="020F0600000000000000" pitchFamily="50" charset="-128"/>
                <a:ea typeface="HG丸ｺﾞｼｯｸM-PRO" panose="020F0600000000000000" pitchFamily="50" charset="-128"/>
              </a:rPr>
              <a:t>OK</a:t>
            </a:r>
            <a:r>
              <a:rPr lang="ja-JP" altLang="en-US" sz="1000" dirty="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本物で育った赤ちゃんはしっかりとした味覚を持った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大人になれます。おためし期から成長は始まって</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います～♡</a:t>
            </a:r>
            <a:endParaRPr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   </a:t>
            </a:r>
          </a:p>
          <a:p>
            <a:r>
              <a:rPr lang="ja-JP" altLang="en-US" sz="1000" dirty="0">
                <a:latin typeface="HG丸ｺﾞｼｯｸM-PRO" panose="020F0600000000000000" pitchFamily="50" charset="-128"/>
                <a:ea typeface="HG丸ｺﾞｼｯｸM-PRO" panose="020F0600000000000000" pitchFamily="50" charset="-128"/>
              </a:rPr>
              <a:t>    </a:t>
            </a:r>
            <a:endParaRPr kumimoji="1" lang="en-US" altLang="ja-JP" sz="1000" dirty="0">
              <a:latin typeface="HG丸ｺﾞｼｯｸM-PRO" panose="020F0600000000000000" pitchFamily="50" charset="-128"/>
              <a:ea typeface="HG丸ｺﾞｼｯｸM-PRO" panose="020F0600000000000000" pitchFamily="50" charset="-128"/>
            </a:endParaRPr>
          </a:p>
          <a:p>
            <a:r>
              <a:rPr lang="en-US" altLang="ja-JP" sz="1050" dirty="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a:t>
            </a:r>
            <a:endParaRPr kumimoji="1" lang="en-US" altLang="ja-JP" sz="10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t>
            </a:r>
            <a:r>
              <a:rPr kumimoji="1" lang="ja-JP" altLang="en-US" sz="1050" dirty="0">
                <a:latin typeface="HG丸ｺﾞｼｯｸM-PRO" panose="020F0600000000000000" pitchFamily="50" charset="-128"/>
                <a:ea typeface="HG丸ｺﾞｼｯｸM-PRO" panose="020F0600000000000000" pitchFamily="50" charset="-128"/>
              </a:rPr>
              <a:t>                  </a:t>
            </a:r>
          </a:p>
        </p:txBody>
      </p:sp>
      <p:grpSp>
        <p:nvGrpSpPr>
          <p:cNvPr id="33" name="グループ化 32">
            <a:extLst>
              <a:ext uri="{FF2B5EF4-FFF2-40B4-BE49-F238E27FC236}">
                <a16:creationId xmlns:a16="http://schemas.microsoft.com/office/drawing/2014/main" id="{6E6E5616-F2FA-4A91-AC34-B7FFB68564BF}"/>
              </a:ext>
            </a:extLst>
          </p:cNvPr>
          <p:cNvGrpSpPr/>
          <p:nvPr/>
        </p:nvGrpSpPr>
        <p:grpSpPr>
          <a:xfrm>
            <a:off x="4659153" y="8160786"/>
            <a:ext cx="2330601" cy="2069935"/>
            <a:chOff x="-5126104" y="2250634"/>
            <a:chExt cx="5535741" cy="4840796"/>
          </a:xfrm>
        </p:grpSpPr>
        <p:pic>
          <p:nvPicPr>
            <p:cNvPr id="24" name="Picture 1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126104" y="2250634"/>
              <a:ext cx="5535741" cy="4840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正方形/長方形 29">
              <a:extLst>
                <a:ext uri="{FF2B5EF4-FFF2-40B4-BE49-F238E27FC236}">
                  <a16:creationId xmlns:a16="http://schemas.microsoft.com/office/drawing/2014/main" id="{E690E770-2A01-465C-BAF9-367A10AD8217}"/>
                </a:ext>
              </a:extLst>
            </p:cNvPr>
            <p:cNvSpPr/>
            <p:nvPr/>
          </p:nvSpPr>
          <p:spPr>
            <a:xfrm rot="6442725" flipH="1">
              <a:off x="-4411527" y="5317842"/>
              <a:ext cx="105350" cy="4249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9116FC8-7869-41B1-AC46-AF517F328ACF}"/>
                </a:ext>
              </a:extLst>
            </p:cNvPr>
            <p:cNvSpPr/>
            <p:nvPr/>
          </p:nvSpPr>
          <p:spPr>
            <a:xfrm rot="6472286">
              <a:off x="-4510916" y="5193288"/>
              <a:ext cx="45719" cy="77399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863880B-178D-4AFC-BF28-9B6EBAC952FD}"/>
                </a:ext>
              </a:extLst>
            </p:cNvPr>
            <p:cNvSpPr/>
            <p:nvPr/>
          </p:nvSpPr>
          <p:spPr>
            <a:xfrm rot="1077166" flipH="1">
              <a:off x="-5047245" y="5591892"/>
              <a:ext cx="810527" cy="815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6" name="図 15">
            <a:extLst>
              <a:ext uri="{FF2B5EF4-FFF2-40B4-BE49-F238E27FC236}">
                <a16:creationId xmlns:a16="http://schemas.microsoft.com/office/drawing/2014/main" id="{099BA122-18FE-44D0-83F8-4CA19DA7952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72060" y="1341856"/>
            <a:ext cx="481087" cy="542647"/>
          </a:xfrm>
          <a:prstGeom prst="rect">
            <a:avLst/>
          </a:prstGeom>
        </p:spPr>
      </p:pic>
      <p:sp>
        <p:nvSpPr>
          <p:cNvPr id="15" name="テキスト ボックス 14">
            <a:extLst>
              <a:ext uri="{FF2B5EF4-FFF2-40B4-BE49-F238E27FC236}">
                <a16:creationId xmlns:a16="http://schemas.microsoft.com/office/drawing/2014/main" id="{4FDB4DB0-0E8D-4525-BEB5-31E52217E841}"/>
              </a:ext>
            </a:extLst>
          </p:cNvPr>
          <p:cNvSpPr txBox="1"/>
          <p:nvPr/>
        </p:nvSpPr>
        <p:spPr>
          <a:xfrm>
            <a:off x="700660" y="4966641"/>
            <a:ext cx="2088012" cy="461665"/>
          </a:xfrm>
          <a:prstGeom prst="rect">
            <a:avLst/>
          </a:prstGeom>
          <a:noFill/>
          <a:ln>
            <a:noFill/>
          </a:ln>
        </p:spPr>
        <p:txBody>
          <a:bodyPr wrap="square" rtlCol="0">
            <a:spAutoFit/>
          </a:bodyPr>
          <a:lstStyle/>
          <a:p>
            <a:endParaRPr lang="en-US" altLang="ja-JP" sz="1400" dirty="0">
              <a:latin typeface="あんずもじ等幅2020" panose="02000609000000000000" pitchFamily="1" charset="-128"/>
              <a:ea typeface="あんずもじ等幅2020" panose="02000609000000000000" pitchFamily="1" charset="-128"/>
            </a:endParaRPr>
          </a:p>
          <a:p>
            <a:endParaRPr kumimoji="1" lang="en-US" altLang="ja-JP" sz="1000" dirty="0"/>
          </a:p>
        </p:txBody>
      </p:sp>
      <p:sp>
        <p:nvSpPr>
          <p:cNvPr id="18" name="テキスト ボックス 17">
            <a:extLst>
              <a:ext uri="{FF2B5EF4-FFF2-40B4-BE49-F238E27FC236}">
                <a16:creationId xmlns:a16="http://schemas.microsoft.com/office/drawing/2014/main" id="{47650168-6156-A191-AAEA-31FE774CB5C0}"/>
              </a:ext>
            </a:extLst>
          </p:cNvPr>
          <p:cNvSpPr txBox="1"/>
          <p:nvPr/>
        </p:nvSpPr>
        <p:spPr>
          <a:xfrm>
            <a:off x="828303" y="10328636"/>
            <a:ext cx="6524844" cy="246221"/>
          </a:xfrm>
          <a:prstGeom prst="rect">
            <a:avLst/>
          </a:prstGeom>
          <a:noFill/>
          <a:ln>
            <a:noFill/>
          </a:ln>
        </p:spPr>
        <p:txBody>
          <a:bodyPr wrap="square" rtlCol="0">
            <a:spAutoFit/>
          </a:bodyPr>
          <a:lstStyle/>
          <a:p>
            <a:r>
              <a:rPr kumimoji="1" lang="ja-JP" altLang="en-US" sz="1000" dirty="0">
                <a:latin typeface="AR P丸ゴシック体M"/>
                <a:ea typeface="HG丸ｺﾞｼｯｸM-PRO" panose="020F0600000000000000" pitchFamily="50" charset="-128"/>
              </a:rPr>
              <a:t>権現地域子育て支援センターは宮崎市の指定管理を受け「</a:t>
            </a:r>
            <a:r>
              <a:rPr kumimoji="1" lang="en-US" altLang="ja-JP" sz="1000" dirty="0">
                <a:latin typeface="AR P丸ゴシック体M"/>
                <a:ea typeface="HG丸ｺﾞｼｯｸM-PRO" panose="020F0600000000000000" pitchFamily="50" charset="-128"/>
              </a:rPr>
              <a:t>NPO</a:t>
            </a:r>
            <a:r>
              <a:rPr kumimoji="1" lang="ja-JP" altLang="en-US" sz="1000" dirty="0">
                <a:latin typeface="AR P丸ゴシック体M"/>
                <a:ea typeface="HG丸ｺﾞｼｯｸM-PRO" panose="020F0600000000000000" pitchFamily="50" charset="-128"/>
              </a:rPr>
              <a:t>法人ドロップインセンター」が運営しています。</a:t>
            </a:r>
            <a:endParaRPr kumimoji="1" lang="ja-JP" altLang="en-US" sz="1200" dirty="0">
              <a:latin typeface="AR P丸ゴシック体M"/>
              <a:ea typeface="HG丸ｺﾞｼｯｸM-PRO" panose="020F0600000000000000" pitchFamily="50" charset="-128"/>
            </a:endParaRPr>
          </a:p>
        </p:txBody>
      </p:sp>
      <p:pic>
        <p:nvPicPr>
          <p:cNvPr id="21" name="図 20">
            <a:extLst>
              <a:ext uri="{FF2B5EF4-FFF2-40B4-BE49-F238E27FC236}">
                <a16:creationId xmlns:a16="http://schemas.microsoft.com/office/drawing/2014/main" id="{375BA958-F559-31DE-BDF5-F65C4E0F4053}"/>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39520" y="1472026"/>
            <a:ext cx="2892785" cy="1787601"/>
          </a:xfrm>
          <a:prstGeom prst="roundRect">
            <a:avLst/>
          </a:prstGeom>
        </p:spPr>
      </p:pic>
      <p:pic>
        <p:nvPicPr>
          <p:cNvPr id="35" name="図 34">
            <a:extLst>
              <a:ext uri="{FF2B5EF4-FFF2-40B4-BE49-F238E27FC236}">
                <a16:creationId xmlns:a16="http://schemas.microsoft.com/office/drawing/2014/main" id="{1FF2E21B-225C-E180-E908-EB08359ADDF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140670" y="2415729"/>
            <a:ext cx="2849083" cy="1696713"/>
          </a:xfrm>
          <a:prstGeom prst="roundRect">
            <a:avLst/>
          </a:prstGeom>
        </p:spPr>
      </p:pic>
      <p:pic>
        <p:nvPicPr>
          <p:cNvPr id="39" name="図 38">
            <a:extLst>
              <a:ext uri="{FF2B5EF4-FFF2-40B4-BE49-F238E27FC236}">
                <a16:creationId xmlns:a16="http://schemas.microsoft.com/office/drawing/2014/main" id="{E8828293-7B95-1471-A191-E6E7D7CAF63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6682" y="4823048"/>
            <a:ext cx="2341862" cy="1485910"/>
          </a:xfrm>
          <a:prstGeom prst="ellipse">
            <a:avLst/>
          </a:prstGeom>
        </p:spPr>
      </p:pic>
    </p:spTree>
    <p:extLst>
      <p:ext uri="{BB962C8B-B14F-4D97-AF65-F5344CB8AC3E}">
        <p14:creationId xmlns:p14="http://schemas.microsoft.com/office/powerpoint/2010/main" val="2320564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accent1"/>
          </a:solidFill>
        </a:ln>
      </a:spPr>
      <a:bodyPr wrap="square" rtlCol="0">
        <a:spAutoFit/>
      </a:bodyPr>
      <a:lstStyle>
        <a:defPPr>
          <a:defRPr kumimoji="1" sz="1400" u="sng"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22451</TotalTime>
  <Words>710</Words>
  <Application>Microsoft Office PowerPoint</Application>
  <PresentationFormat>ユーザー設定</PresentationFormat>
  <Paragraphs>97</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AR P丸ゴシック体M</vt:lpstr>
      <vt:lpstr>HGP創英角ﾎﾟｯﾌﾟ体</vt:lpstr>
      <vt:lpstr>HG丸ｺﾞｼｯｸM-PRO</vt:lpstr>
      <vt:lpstr>Meiryo UI</vt:lpstr>
      <vt:lpstr>あんずもじ等幅2020</vt:lpstr>
      <vt:lpstr>くまもと本丸ゴシックmini</vt:lpstr>
      <vt:lpstr>ふんわりラウンド</vt:lpstr>
      <vt:lpstr>Arial</vt:lpstr>
      <vt:lpstr>Calibri</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インセンター ドロップ</cp:lastModifiedBy>
  <cp:revision>1106</cp:revision>
  <cp:lastPrinted>2023-03-22T01:17:47Z</cp:lastPrinted>
  <dcterms:created xsi:type="dcterms:W3CDTF">2015-08-04T04:03:25Z</dcterms:created>
  <dcterms:modified xsi:type="dcterms:W3CDTF">2023-07-14T03:14:01Z</dcterms:modified>
</cp:coreProperties>
</file>