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7561263" cy="10693400"/>
  <p:notesSz cx="6858000" cy="994568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PO法人 ドロップインセンター" initials="Nド" lastIdx="1" clrIdx="0">
    <p:extLst>
      <p:ext uri="{19B8F6BF-5375-455C-9EA6-DF929625EA0E}">
        <p15:presenceInfo xmlns:p15="http://schemas.microsoft.com/office/powerpoint/2012/main" userId="b91bf1d7b7fc36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AD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271" autoAdjust="0"/>
    <p:restoredTop sz="91749" autoAdjust="0"/>
  </p:normalViewPr>
  <p:slideViewPr>
    <p:cSldViewPr>
      <p:cViewPr>
        <p:scale>
          <a:sx n="82" d="100"/>
          <a:sy n="82" d="100"/>
        </p:scale>
        <p:origin x="1200" y="-90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431" cy="497915"/>
          </a:xfrm>
          <a:prstGeom prst="rect">
            <a:avLst/>
          </a:prstGeom>
        </p:spPr>
        <p:txBody>
          <a:bodyPr vert="horz" lIns="90860" tIns="45431" rIns="90860" bIns="454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989" y="1"/>
            <a:ext cx="2971431" cy="497915"/>
          </a:xfrm>
          <a:prstGeom prst="rect">
            <a:avLst/>
          </a:prstGeom>
        </p:spPr>
        <p:txBody>
          <a:bodyPr vert="horz" lIns="90860" tIns="45431" rIns="90860" bIns="45431" rtlCol="0"/>
          <a:lstStyle>
            <a:lvl1pPr algn="r">
              <a:defRPr sz="1200"/>
            </a:lvl1pPr>
          </a:lstStyle>
          <a:p>
            <a:fld id="{547907DA-C301-4590-9011-B7E49990811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6384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0" tIns="45431" rIns="90860" bIns="454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958" y="4723886"/>
            <a:ext cx="5486084" cy="4476506"/>
          </a:xfrm>
          <a:prstGeom prst="rect">
            <a:avLst/>
          </a:prstGeom>
        </p:spPr>
        <p:txBody>
          <a:bodyPr vert="horz" lIns="90860" tIns="45431" rIns="90860" bIns="4543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6199"/>
            <a:ext cx="2971431" cy="497915"/>
          </a:xfrm>
          <a:prstGeom prst="rect">
            <a:avLst/>
          </a:prstGeom>
        </p:spPr>
        <p:txBody>
          <a:bodyPr vert="horz" lIns="90860" tIns="45431" rIns="90860" bIns="454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989" y="9446199"/>
            <a:ext cx="2971431" cy="497915"/>
          </a:xfrm>
          <a:prstGeom prst="rect">
            <a:avLst/>
          </a:prstGeom>
        </p:spPr>
        <p:txBody>
          <a:bodyPr vert="horz" lIns="90860" tIns="45431" rIns="90860" bIns="45431" rtlCol="0" anchor="b"/>
          <a:lstStyle>
            <a:lvl1pPr algn="r">
              <a:defRPr sz="1200"/>
            </a:lvl1pPr>
          </a:lstStyle>
          <a:p>
            <a:fld id="{6AFF90AC-5947-4531-A8C7-0AC40A6913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98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638425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F90AC-5947-4531-A8C7-0AC40A6913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025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638425" cy="3730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F90AC-5947-4531-A8C7-0AC40A6913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30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27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90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01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82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749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11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63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48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02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32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8CA2-26DF-4ABB-95B8-194BC74D896C}" type="datetimeFigureOut">
              <a:rPr kumimoji="1" lang="ja-JP" altLang="en-US" smtClean="0"/>
              <a:t>2023/10/19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AC91-6C7B-415C-A863-CBD6C28ED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42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12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gif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jpeg"/><Relationship Id="rId9" Type="http://schemas.openxmlformats.org/officeDocument/2006/relationships/image" Target="../media/image17.png"/><Relationship Id="rId1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E1A15346-08D7-4619-9DB9-6EBD116B1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749" y="6022979"/>
            <a:ext cx="4153440" cy="1667628"/>
          </a:xfrm>
          <a:prstGeom prst="rect">
            <a:avLst/>
          </a:prstGeom>
        </p:spPr>
      </p:pic>
      <p:pic>
        <p:nvPicPr>
          <p:cNvPr id="20" name="Picture 3" descr="C:\Users\Owner\Desktop\枠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44" y="4013349"/>
            <a:ext cx="6521539" cy="196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Owner\Desktop\枠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64" y="2703447"/>
            <a:ext cx="6549019" cy="1162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グループ化 41"/>
          <p:cNvGrpSpPr/>
          <p:nvPr/>
        </p:nvGrpSpPr>
        <p:grpSpPr>
          <a:xfrm>
            <a:off x="219572" y="158324"/>
            <a:ext cx="7171292" cy="1959211"/>
            <a:chOff x="290475" y="-45742"/>
            <a:chExt cx="6504299" cy="1814946"/>
          </a:xfrm>
        </p:grpSpPr>
        <p:sp>
          <p:nvSpPr>
            <p:cNvPr id="5" name="角丸四角形 4"/>
            <p:cNvSpPr/>
            <p:nvPr/>
          </p:nvSpPr>
          <p:spPr>
            <a:xfrm>
              <a:off x="1207798" y="317279"/>
              <a:ext cx="4372677" cy="1098724"/>
            </a:xfrm>
            <a:prstGeom prst="roundRect">
              <a:avLst>
                <a:gd name="adj" fmla="val 9439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6" name="Picture 2" descr="http://ord.yahoo.co.jp/o/image/SIG=11v02u1hc/EXP=1438753732;_ylc=X3IDMgRmc3QDMARpZHgDMARvaWQDQU5kOUdjUkZHSHNmd0VNclA2MDV0bTlHTzczR2J3M1I5cXVNeHM4TlFDTTdKMFc1VmMwOFJqSVhQOVF5V1EEcAM1NFNoNXBhWjU3U2c1cDJRSU9PRHFlT0NwT09Ec3ctLQRwb3MDMzYzBHNlYwNzaHcEc2xrA3Jp/**http%3a/www.wanpug.com/illust/illust4545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6636" y="16429"/>
              <a:ext cx="1400373" cy="816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ord.yahoo.co.jp/o/image/SIG=11v02u1hc/EXP=1438753732;_ylc=X3IDMgRmc3QDMARpZHgDMARvaWQDQU5kOUdjUkZHSHNmd0VNclA2MDV0bTlHTzczR2J3M1I5cXVNeHM4TlFDTTdKMFc1VmMwOFJqSVhQOVF5V1EEcAM1NFNoNXBhWjU3U2c1cDJRSU9PRHFlT0NwT09Ec3ctLQRwb3MDMzYzBHNlYwNzaHcEc2xrA3Jp/**http%3a/www.wanpug.com/illust/illust4545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854872" y="881272"/>
              <a:ext cx="1522693" cy="887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1261478" y="451143"/>
              <a:ext cx="4649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200" dirty="0" err="1">
                  <a:latin typeface="ふんわりラウンド" pitchFamily="50" charset="-128"/>
                  <a:ea typeface="ふんわりラウンド" pitchFamily="50" charset="-128"/>
                </a:rPr>
                <a:t>ぴっぴ</a:t>
              </a:r>
              <a:r>
                <a:rPr lang="ja-JP" altLang="en-US" sz="5200" dirty="0">
                  <a:latin typeface="ふんわりラウンド" pitchFamily="50" charset="-128"/>
                  <a:ea typeface="ふんわりラウンド" pitchFamily="50" charset="-128"/>
                </a:rPr>
                <a:t>つうしん</a:t>
              </a:r>
              <a:endParaRPr lang="en-US" altLang="ja-JP" sz="5200" dirty="0">
                <a:latin typeface="ふんわりラウンド" pitchFamily="50" charset="-128"/>
                <a:ea typeface="ふんわりラウンド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90475" y="-45742"/>
              <a:ext cx="4356978" cy="527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   2023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年　</a:t>
              </a:r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10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月</a:t>
              </a:r>
              <a:r>
                <a:rPr lang="en-US" altLang="ja-JP" sz="1100" dirty="0">
                  <a:latin typeface="AR P丸ゴシック体M"/>
                  <a:ea typeface="HGPｺﾞｼｯｸM" panose="020B0600000000000000" pitchFamily="50" charset="-128"/>
                </a:rPr>
                <a:t>1</a:t>
              </a:r>
              <a:r>
                <a:rPr lang="ja-JP" altLang="en-US" sz="1100" dirty="0">
                  <a:latin typeface="AR P丸ゴシック体M"/>
                  <a:ea typeface="HGPｺﾞｼｯｸM" panose="020B0600000000000000" pitchFamily="50" charset="-128"/>
                </a:rPr>
                <a:t>日発行　　発行者：宮崎市権現地域子育て支援センター</a:t>
              </a:r>
              <a:endParaRPr lang="en-US" altLang="ja-JP" sz="1100" dirty="0">
                <a:latin typeface="AR P丸ゴシック体M"/>
                <a:ea typeface="HGPｺﾞｼｯｸM" panose="020B0600000000000000" pitchFamily="50" charset="-128"/>
              </a:endParaRPr>
            </a:p>
            <a:p>
              <a:r>
                <a:rPr lang="ja-JP" altLang="en-US" sz="1000" b="1" dirty="0">
                  <a:latin typeface="AR P丸ゴシック体M"/>
                  <a:ea typeface="HGPｺﾞｼｯｸM" panose="020B0600000000000000" pitchFamily="50" charset="-128"/>
                </a:rPr>
                <a:t>　　　　　　　　　　　　　　　　　　　　　　　　　　　　　</a:t>
              </a:r>
              <a:endParaRPr lang="en-US" altLang="ja-JP" sz="1000" b="1" dirty="0">
                <a:latin typeface="AR P丸ゴシック体M"/>
                <a:ea typeface="HGPｺﾞｼｯｸM" panose="020B0600000000000000" pitchFamily="50" charset="-128"/>
              </a:endParaRPr>
            </a:p>
            <a:p>
              <a:r>
                <a:rPr lang="en-US" altLang="ja-JP" sz="1000" dirty="0">
                  <a:latin typeface="AR P丸ゴシック体M"/>
                  <a:ea typeface="くまもと本丸ゴシックmini" pitchFamily="50" charset="-128"/>
                </a:rPr>
                <a:t> 10</a:t>
              </a:r>
              <a:r>
                <a:rPr lang="ja-JP" altLang="en-US" sz="1000" dirty="0">
                  <a:latin typeface="AR P丸ゴシック体M"/>
                  <a:ea typeface="くまもと本丸ゴシックmini" pitchFamily="50" charset="-128"/>
                </a:rPr>
                <a:t>月</a:t>
              </a:r>
              <a:r>
                <a:rPr lang="ja-JP" altLang="en-US" sz="1000" dirty="0">
                  <a:latin typeface="AR P丸ゴシック体M"/>
                  <a:ea typeface="HGS創英角ﾎﾟｯﾌﾟ体" panose="040B0A00000000000000" pitchFamily="50" charset="-128"/>
                </a:rPr>
                <a:t>・</a:t>
              </a:r>
              <a:r>
                <a:rPr lang="en-US" altLang="ja-JP" sz="1000" dirty="0">
                  <a:latin typeface="AR P丸ゴシック体M"/>
                  <a:ea typeface="HGS創英角ﾎﾟｯﾌﾟ体" panose="040B0A00000000000000" pitchFamily="50" charset="-128"/>
                </a:rPr>
                <a:t>11</a:t>
              </a:r>
              <a:r>
                <a:rPr lang="ja-JP" altLang="en-US" sz="1000" dirty="0">
                  <a:latin typeface="AR P丸ゴシック体M"/>
                  <a:ea typeface="くまもと本丸ゴシックmini" pitchFamily="50" charset="-128"/>
                </a:rPr>
                <a:t>月号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064770" y="75091"/>
              <a:ext cx="730004" cy="406287"/>
            </a:xfrm>
            <a:prstGeom prst="rect">
              <a:avLst/>
            </a:prstGeom>
            <a:noFill/>
            <a:ln cap="rnd">
              <a:noFill/>
              <a:round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くまもと本丸ゴシックmini" pitchFamily="50" charset="-128"/>
                  <a:ea typeface="くまもと本丸ゴシックmini" pitchFamily="50" charset="-128"/>
                </a:rPr>
                <a:t>NO 97</a:t>
              </a:r>
            </a:p>
            <a:p>
              <a:endParaRPr kumimoji="1" lang="ja-JP" altLang="en-US" sz="1050" dirty="0">
                <a:latin typeface="AR P丸ゴシック体M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6077116" y="99879"/>
              <a:ext cx="581898" cy="217400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" name="角丸四角形吹き出し 22"/>
          <p:cNvSpPr/>
          <p:nvPr/>
        </p:nvSpPr>
        <p:spPr>
          <a:xfrm>
            <a:off x="536195" y="9850417"/>
            <a:ext cx="5363626" cy="387501"/>
          </a:xfrm>
          <a:prstGeom prst="wedgeRoundRectCallout">
            <a:avLst>
              <a:gd name="adj1" fmla="val 52657"/>
              <a:gd name="adj2" fmla="val -4400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6195" y="9875960"/>
            <a:ext cx="6476872" cy="26212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～子育て支援センターは未就学児と保護者、妊婦さんが無料で利用出来る施設です～</a:t>
            </a:r>
          </a:p>
        </p:txBody>
      </p:sp>
      <p:pic>
        <p:nvPicPr>
          <p:cNvPr id="13" name="Picture 2" descr="C:\Users\Owner\Desktop\パンダ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124" y="9565975"/>
            <a:ext cx="806295" cy="83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テキスト ボックス 5"/>
          <p:cNvSpPr txBox="1"/>
          <p:nvPr/>
        </p:nvSpPr>
        <p:spPr>
          <a:xfrm>
            <a:off x="719712" y="2149909"/>
            <a:ext cx="2676736" cy="389903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304800" algn="just">
              <a:spcAft>
                <a:spcPts val="0"/>
              </a:spcAft>
            </a:pPr>
            <a:r>
              <a:rPr lang="ja-JP" kern="100" dirty="0">
                <a:effectLst/>
                <a:ea typeface="HGP創英角ﾎﾟｯﾌﾟ体"/>
                <a:cs typeface="Times New Roman"/>
              </a:rPr>
              <a:t>イベントのお知らせ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46" name="テキスト ボックス 10"/>
          <p:cNvSpPr txBox="1"/>
          <p:nvPr/>
        </p:nvSpPr>
        <p:spPr>
          <a:xfrm>
            <a:off x="986130" y="4139572"/>
            <a:ext cx="6287824" cy="178357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・ママとシニアの交流講座「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Xmas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リース作り</a:t>
            </a:r>
            <a:r>
              <a:rPr lang="ja-JP" altLang="en-US" sz="1100" b="1" u="sng" kern="1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」　    </a:t>
            </a:r>
            <a:r>
              <a:rPr lang="en-US" altLang="ja-JP" sz="1100" b="1" u="sng" kern="1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日（水）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10:00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11:00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講師：竹村由紀子氏　　                                      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組　材料費　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500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円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・親子講座「パパも遊ぼう」                              　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日（日）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10:00</a:t>
            </a:r>
            <a:r>
              <a:rPr lang="ja-JP" altLang="en-US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11:00</a:t>
            </a: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講師：押川敦志氏   </a:t>
            </a:r>
            <a:r>
              <a:rPr lang="ja-JP" altLang="en-US" sz="11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      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要予約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組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※11/27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日（月）</a:t>
            </a:r>
            <a:r>
              <a:rPr lang="en-US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First Hair Cut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・・・生まれて初めて切る髪の毛の毛先で記念の宝物を</a:t>
            </a:r>
            <a:endParaRPr lang="en-US" alt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作りませんか？台紙とフォトフレームの準備はしています。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センチ程の髪の毛をご用意ください</a:t>
            </a:r>
            <a:endParaRPr lang="en-US" alt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材料費は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500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円です。講座ではありませんが個数確認のため予約をお願いします。　 </a:t>
            </a:r>
            <a:endParaRPr lang="en-US" alt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0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                               </a:t>
            </a:r>
            <a:endParaRPr lang="en-US" alt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                  </a:t>
            </a:r>
            <a:endParaRPr lang="en-US" altLang="ja-JP" sz="11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　　　　　　　　　　　　　　　　　　　　</a:t>
            </a:r>
            <a:endParaRPr 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13"/>
          <p:cNvSpPr txBox="1"/>
          <p:nvPr/>
        </p:nvSpPr>
        <p:spPr>
          <a:xfrm>
            <a:off x="221529" y="3140559"/>
            <a:ext cx="622273" cy="3115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10</a:t>
            </a:r>
            <a:r>
              <a:rPr lang="ja-JP" alt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月</a:t>
            </a:r>
            <a:endParaRPr lang="en-US" alt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alt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altLang="ja-JP" sz="14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  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48" name="テキスト ボックス 14"/>
          <p:cNvSpPr txBox="1"/>
          <p:nvPr/>
        </p:nvSpPr>
        <p:spPr>
          <a:xfrm>
            <a:off x="268242" y="4809887"/>
            <a:ext cx="622273" cy="46232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11</a:t>
            </a:r>
            <a:r>
              <a:rPr lang="ja-JP" alt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月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49" name="テキスト ボックス 16"/>
          <p:cNvSpPr txBox="1"/>
          <p:nvPr/>
        </p:nvSpPr>
        <p:spPr>
          <a:xfrm>
            <a:off x="292919" y="7787869"/>
            <a:ext cx="693211" cy="387502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600" kern="100" dirty="0">
                <a:effectLst/>
                <a:latin typeface="Century"/>
                <a:ea typeface="HGP創英角ﾎﾟｯﾌﾟ体"/>
                <a:cs typeface="Times New Roman"/>
              </a:rPr>
              <a:t>　</a:t>
            </a:r>
            <a:endParaRPr lang="ja-JP" sz="105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55" name="テキスト ボックス 21"/>
          <p:cNvSpPr txBox="1"/>
          <p:nvPr/>
        </p:nvSpPr>
        <p:spPr>
          <a:xfrm>
            <a:off x="4011469" y="2113732"/>
            <a:ext cx="2886950" cy="55017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000" kern="100" dirty="0">
                <a:effectLst/>
                <a:ea typeface="ＭＳ 明朝"/>
                <a:cs typeface="Times New Roman"/>
              </a:rPr>
              <a:t>※</a:t>
            </a:r>
            <a:r>
              <a:rPr lang="ja-JP" altLang="en-US" sz="1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要予約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の講座のお申込みは</a:t>
            </a:r>
            <a:r>
              <a:rPr lang="en-US" altLang="ja-JP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</a:t>
            </a: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ヶ月前からです。</a:t>
            </a:r>
            <a:endParaRPr lang="en-US" alt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  なお講座によっては材料費がかかります。</a:t>
            </a:r>
            <a:endParaRPr lang="en-US" alt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講座の時間帯はご予約の方のみの利用です。</a:t>
            </a:r>
            <a:endParaRPr lang="ja-JP" sz="1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indent="800100" algn="just">
              <a:spcAft>
                <a:spcPts val="0"/>
              </a:spcAft>
            </a:pP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01574" y="2846644"/>
            <a:ext cx="6255733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・ママとシニアの交流講座「髪留め作り」  　　　　 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26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日（木）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10:00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～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11:00</a:t>
            </a:r>
            <a:endParaRPr lang="en-US" altLang="ja-JP" sz="1050" b="1" u="sng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r>
              <a:rPr lang="ja-JP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講師：長友悦子氏  　                                        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※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要予約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8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組 材料費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:1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ケ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50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円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・親子講座「ベビープログラム～赤ちゃんがきた～」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10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4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11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18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・</a:t>
            </a:r>
            <a:r>
              <a:rPr lang="en-US" altLang="ja-JP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25</a:t>
            </a:r>
            <a:r>
              <a:rPr lang="ja-JP" altLang="en-US" sz="1100" b="1" u="sng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日の各水曜日</a:t>
            </a:r>
            <a:endParaRPr lang="en-US" altLang="ja-JP" sz="1100" b="1" u="sng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lvl="0" algn="just"/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講師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権現スタッフ：渕上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                  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※09:00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12:00 </a:t>
            </a:r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貸し切り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100" b="1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1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　　　　　　　　　　　　　　　　　　　　　　　　  </a:t>
            </a:r>
            <a:endParaRPr lang="en-US" altLang="ja-JP" sz="1100" kern="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272698" y="1808208"/>
            <a:ext cx="2212574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法人ドロップインセンター</a:t>
            </a:r>
          </a:p>
        </p:txBody>
      </p:sp>
      <p:pic>
        <p:nvPicPr>
          <p:cNvPr id="15" name="Picture 2" descr="C:\Users\Owner\Desktop\いぬ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8" y="2166541"/>
            <a:ext cx="494388" cy="35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Owner\Desktop\猫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008" y="2166541"/>
            <a:ext cx="444588" cy="33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Owner\Desktop\yjimage4I44YD88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753" y="8961279"/>
            <a:ext cx="2027227" cy="59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26" y="8972808"/>
            <a:ext cx="1973264" cy="62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55" y="8972808"/>
            <a:ext cx="1824543" cy="61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5E8E725-2A01-40D6-912E-4D0C3BFE7EDE}"/>
              </a:ext>
            </a:extLst>
          </p:cNvPr>
          <p:cNvSpPr txBox="1"/>
          <p:nvPr/>
        </p:nvSpPr>
        <p:spPr>
          <a:xfrm>
            <a:off x="2312444" y="6222833"/>
            <a:ext cx="3775745" cy="17170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★</a:t>
            </a: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読み聞かせの日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</a:p>
          <a:p>
            <a:pPr>
              <a:lnSpc>
                <a:spcPts val="7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　　・毎日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午後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2:45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</a:t>
            </a: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　 ★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読み聞かせ～音楽とともに～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★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工作の日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</a:t>
            </a:r>
          </a:p>
          <a:p>
            <a:pPr>
              <a:lnSpc>
                <a:spcPts val="7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すべて自由参加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700"/>
              </a:lnSpc>
            </a:pP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</a:t>
            </a:r>
            <a:endParaRPr kumimoji="1" lang="en-US" altLang="ja-JP" sz="12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6F1A7F-F77C-4703-9CEC-289F881585EF}"/>
              </a:ext>
            </a:extLst>
          </p:cNvPr>
          <p:cNvSpPr txBox="1"/>
          <p:nvPr/>
        </p:nvSpPr>
        <p:spPr>
          <a:xfrm>
            <a:off x="1576505" y="8061550"/>
            <a:ext cx="549040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ママとシニアの交流講座は、子育て中の親とその祖父母や近隣にいら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しゃるシニア世代の方たちとの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異世代間交流をしてもらう為の講座です。是非、お知り合いのシニア世代の方を誘ってお楽しみください。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000" u="sng" dirty="0"/>
          </a:p>
        </p:txBody>
      </p:sp>
      <p:sp>
        <p:nvSpPr>
          <p:cNvPr id="25" name="吹き出し: 円形 24">
            <a:extLst>
              <a:ext uri="{FF2B5EF4-FFF2-40B4-BE49-F238E27FC236}">
                <a16:creationId xmlns:a16="http://schemas.microsoft.com/office/drawing/2014/main" id="{CD0AE9C2-8801-4BE0-856B-4B037DAED933}"/>
              </a:ext>
            </a:extLst>
          </p:cNvPr>
          <p:cNvSpPr/>
          <p:nvPr/>
        </p:nvSpPr>
        <p:spPr>
          <a:xfrm>
            <a:off x="1386113" y="7787869"/>
            <a:ext cx="5871195" cy="1141801"/>
          </a:xfrm>
          <a:prstGeom prst="wedgeEllipseCallout">
            <a:avLst>
              <a:gd name="adj1" fmla="val -45437"/>
              <a:gd name="adj2" fmla="val -404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7646E9C4-3A2C-4A84-8B95-C5A13458DE1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46" y="7540087"/>
            <a:ext cx="768997" cy="10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5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画像サンプル-板フレーム・透過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343" y="205985"/>
            <a:ext cx="5184576" cy="73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304467" y="-47427"/>
            <a:ext cx="2952327" cy="931539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ctr"/>
            <a:endParaRPr lang="en-US" altLang="ja-JP" sz="26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講座の様子</a:t>
            </a:r>
          </a:p>
        </p:txBody>
      </p:sp>
      <p:pic>
        <p:nvPicPr>
          <p:cNvPr id="4" name="Picture 2" descr="https://s3-ap-northeast-1.amazonaws.com/img.ac-illust.com/illust_data/000029/029502/029502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32" y="963078"/>
            <a:ext cx="3352347" cy="278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3-ap-northeast-1.amazonaws.com/img.ac-illust.com/illust_data/000029/029502/029502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587" y="1884503"/>
            <a:ext cx="3247571" cy="278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460826" y="3629180"/>
            <a:ext cx="3298068" cy="829380"/>
          </a:xfrm>
          <a:prstGeom prst="wedgeRoundRectCallout">
            <a:avLst>
              <a:gd name="adj1" fmla="val 57494"/>
              <a:gd name="adj2" fmla="val -7613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73302" y="4773303"/>
            <a:ext cx="2659257" cy="1607971"/>
          </a:xfrm>
          <a:prstGeom prst="roundRect">
            <a:avLst>
              <a:gd name="adj" fmla="val 27543"/>
            </a:avLst>
          </a:prstGeom>
          <a:noFill/>
          <a:ln cmpd="dbl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吹き出し 2"/>
          <p:cNvSpPr/>
          <p:nvPr/>
        </p:nvSpPr>
        <p:spPr>
          <a:xfrm>
            <a:off x="3910316" y="1124060"/>
            <a:ext cx="2904326" cy="862620"/>
          </a:xfrm>
          <a:prstGeom prst="wedgeRoundRectCallout">
            <a:avLst>
              <a:gd name="adj1" fmla="val -59710"/>
              <a:gd name="adj2" fmla="val -277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雲形吹き出し 10"/>
          <p:cNvSpPr/>
          <p:nvPr/>
        </p:nvSpPr>
        <p:spPr>
          <a:xfrm>
            <a:off x="539520" y="6540647"/>
            <a:ext cx="2148573" cy="1096859"/>
          </a:xfrm>
          <a:prstGeom prst="cloudCallout">
            <a:avLst>
              <a:gd name="adj1" fmla="val 59714"/>
              <a:gd name="adj2" fmla="val -6264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71908" y="1109314"/>
            <a:ext cx="3119067" cy="769956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～親子講座・音楽あそび～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　先生のピアノに合わせてホップ・ステップ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ジャンプしながら親子で楽しく音楽あそびが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出来ました。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5295" y="3628093"/>
            <a:ext cx="3223127" cy="769956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～親子講座・五感あそび～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見る・聴く・皮膚で感じるなどの五感を刺激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して脳を活性化しながら楽しく体を動かして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10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あそびました。　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59370" y="7744916"/>
            <a:ext cx="3966965" cy="2554841"/>
          </a:xfrm>
          <a:prstGeom prst="round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3"/>
          <p:cNvSpPr>
            <a:spLocks noChangeArrowheads="1"/>
          </p:cNvSpPr>
          <p:nvPr/>
        </p:nvSpPr>
        <p:spPr bwMode="auto">
          <a:xfrm>
            <a:off x="511688" y="7870159"/>
            <a:ext cx="4533436" cy="163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ts val="1524"/>
              </a:lnSpc>
            </a:pPr>
            <a:r>
              <a:rPr lang="ja-JP" altLang="ja-JP" sz="1000" b="1" dirty="0">
                <a:latin typeface="HG丸ｺﾞｼｯｸM-PRO" pitchFamily="50" charset="-128"/>
                <a:ea typeface="HG丸ｺﾞｼｯｸM-PRO" pitchFamily="50" charset="-128"/>
              </a:rPr>
              <a:t>宮崎市権現地域子育て支援センター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宮崎市江平東１丁目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番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43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号　市営住宅権現団地内 </a:t>
            </a:r>
          </a:p>
          <a:p>
            <a:pPr>
              <a:lnSpc>
                <a:spcPts val="1524"/>
              </a:lnSpc>
            </a:pPr>
            <a:r>
              <a:rPr lang="en-US" altLang="ja-JP" sz="1000" dirty="0" err="1">
                <a:latin typeface="HG丸ｺﾞｼｯｸM-PRO" pitchFamily="50" charset="-128"/>
                <a:ea typeface="HG丸ｺﾞｼｯｸM-PRO" pitchFamily="50" charset="-128"/>
              </a:rPr>
              <a:t>tel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/fax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0985-29-0980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開館時間：９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:00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５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:00</a:t>
            </a: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（火・土曜日・祝日・年末年始はお休み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12/29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1/3</a:t>
            </a: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  <a:p>
            <a:pPr>
              <a:lnSpc>
                <a:spcPts val="1524"/>
              </a:lnSpc>
            </a:pPr>
            <a:r>
              <a:rPr lang="ja-JP" altLang="ja-JP" sz="1000" dirty="0">
                <a:latin typeface="HG丸ｺﾞｼｯｸM-PRO" pitchFamily="50" charset="-128"/>
                <a:ea typeface="HG丸ｺﾞｼｯｸM-PRO" pitchFamily="50" charset="-128"/>
              </a:rPr>
              <a:t>駐車場：１５台</a:t>
            </a:r>
            <a:endParaRPr lang="en-US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インスタグラム「</a:t>
            </a:r>
            <a:r>
              <a:rPr lang="en-US" altLang="ja-JP" sz="1000" dirty="0" err="1">
                <a:latin typeface="HG丸ｺﾞｼｯｸM-PRO" pitchFamily="50" charset="-128"/>
                <a:ea typeface="HG丸ｺﾞｼｯｸM-PRO" pitchFamily="50" charset="-128"/>
              </a:rPr>
              <a:t>miyadropin</a:t>
            </a:r>
            <a:r>
              <a:rPr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」で載せています。</a:t>
            </a: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524"/>
              </a:lnSpc>
            </a:pPr>
            <a:endParaRPr lang="ja-JP" altLang="ja-JP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80" y="9223922"/>
            <a:ext cx="836655" cy="82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828" y="9410502"/>
            <a:ext cx="1784863" cy="61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382" y="9416269"/>
            <a:ext cx="596644" cy="60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テキスト ボックス 4"/>
          <p:cNvSpPr txBox="1">
            <a:spLocks noChangeArrowheads="1"/>
          </p:cNvSpPr>
          <p:nvPr/>
        </p:nvSpPr>
        <p:spPr bwMode="auto">
          <a:xfrm>
            <a:off x="646681" y="9952993"/>
            <a:ext cx="816636" cy="34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ドロップイン</a:t>
            </a: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センター</a:t>
            </a:r>
            <a:r>
              <a:rPr lang="en-US" altLang="ja-JP" sz="800" dirty="0">
                <a:latin typeface="HG丸ｺﾞｼｯｸM-PRO" pitchFamily="50" charset="-128"/>
                <a:ea typeface="HG丸ｺﾞｼｯｸM-PRO" pitchFamily="50" charset="-128"/>
              </a:rPr>
              <a:t>HP</a:t>
            </a:r>
            <a:endParaRPr lang="ja-JP" altLang="en-US" sz="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テキスト ボックス 9"/>
          <p:cNvSpPr txBox="1">
            <a:spLocks noChangeArrowheads="1"/>
          </p:cNvSpPr>
          <p:nvPr/>
        </p:nvSpPr>
        <p:spPr bwMode="auto">
          <a:xfrm>
            <a:off x="1839647" y="9991678"/>
            <a:ext cx="1060327" cy="239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569" tIns="49785" rIns="99569" bIns="49785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宮崎市</a:t>
            </a:r>
            <a:r>
              <a:rPr lang="ja-JP" altLang="en-US" sz="800" dirty="0">
                <a:latin typeface="HG丸ｺﾞｼｯｸM-PRO" pitchFamily="50" charset="-128"/>
                <a:ea typeface="HG丸ｺﾞｼｯｸM-PRO" pitchFamily="50" charset="-128"/>
              </a:rPr>
              <a:t>子育てナビ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4462927" y="8039734"/>
            <a:ext cx="2771792" cy="2260023"/>
          </a:xfrm>
          <a:prstGeom prst="round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4658" y="6776626"/>
            <a:ext cx="2045546" cy="654540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～今月の工作～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手作り魚つり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20" name="Picture 2" descr="C:\Users\Owner\Desktop\いぬ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573" y="6592310"/>
            <a:ext cx="1080830" cy="114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316" y="4514170"/>
            <a:ext cx="3351937" cy="31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3952691" y="4578465"/>
            <a:ext cx="3267185" cy="33701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～おとなご飯から取り分けられる～</a:t>
            </a:r>
            <a:endParaRPr kumimoji="1"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※</a:t>
            </a:r>
            <a:r>
              <a:rPr lang="ja-JP" altLang="en-US" sz="10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揚げないコロッケ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🥄材料（二人分）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・じゃがいも　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・玉ねぎ     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1/4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・ひき肉       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80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・塩　　　　   少々  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🥄作り方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①ジャガイモをゆで竹串が通ったら皮をむきつぶす。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②フライパンにみじん切りした玉ねぎ、ひき肉を入れ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中火で炒める。塩少々で味付け。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③ボウルに①と②を入れ木べらでよく混ぜ丸く成形。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④魚焼きグリルやテフロンフライパンで両面に焼き色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をつける。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⑤好みの野菜と一緒に召し上がれ。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お試し期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 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もぐもぐ期細かくきざんで取り分け。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完了期そのままで○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6E6E5616-F2FA-4A91-AC34-B7FFB68564BF}"/>
              </a:ext>
            </a:extLst>
          </p:cNvPr>
          <p:cNvGrpSpPr/>
          <p:nvPr/>
        </p:nvGrpSpPr>
        <p:grpSpPr>
          <a:xfrm>
            <a:off x="4659153" y="8160786"/>
            <a:ext cx="2330601" cy="2069935"/>
            <a:chOff x="-5126104" y="2250634"/>
            <a:chExt cx="5535741" cy="4840796"/>
          </a:xfrm>
        </p:grpSpPr>
        <p:pic>
          <p:nvPicPr>
            <p:cNvPr id="24" name="Picture 1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126104" y="2250634"/>
              <a:ext cx="5535741" cy="48407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E690E770-2A01-465C-BAF9-367A10AD8217}"/>
                </a:ext>
              </a:extLst>
            </p:cNvPr>
            <p:cNvSpPr/>
            <p:nvPr/>
          </p:nvSpPr>
          <p:spPr>
            <a:xfrm rot="6442725" flipH="1">
              <a:off x="-4411527" y="5317842"/>
              <a:ext cx="105350" cy="4249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9116FC8-7869-41B1-AC46-AF517F328ACF}"/>
                </a:ext>
              </a:extLst>
            </p:cNvPr>
            <p:cNvSpPr/>
            <p:nvPr/>
          </p:nvSpPr>
          <p:spPr>
            <a:xfrm rot="6472286">
              <a:off x="-4510916" y="5193288"/>
              <a:ext cx="45719" cy="77399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0863880B-178D-4AFC-BF28-9B6EBAC952FD}"/>
                </a:ext>
              </a:extLst>
            </p:cNvPr>
            <p:cNvSpPr/>
            <p:nvPr/>
          </p:nvSpPr>
          <p:spPr>
            <a:xfrm rot="1077166" flipH="1">
              <a:off x="-5047245" y="5591892"/>
              <a:ext cx="810527" cy="8159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6" name="図 15">
            <a:extLst>
              <a:ext uri="{FF2B5EF4-FFF2-40B4-BE49-F238E27FC236}">
                <a16:creationId xmlns:a16="http://schemas.microsoft.com/office/drawing/2014/main" id="{099BA122-18FE-44D0-83F8-4CA19DA7952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060" y="1341856"/>
            <a:ext cx="481087" cy="542647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DB4DB0-0E8D-4525-BEB5-31E52217E841}"/>
              </a:ext>
            </a:extLst>
          </p:cNvPr>
          <p:cNvSpPr txBox="1"/>
          <p:nvPr/>
        </p:nvSpPr>
        <p:spPr>
          <a:xfrm>
            <a:off x="700660" y="4966641"/>
            <a:ext cx="20880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altLang="ja-JP" sz="1400" dirty="0">
              <a:latin typeface="あんずもじ等幅2020" panose="02000609000000000000" pitchFamily="1" charset="-128"/>
              <a:ea typeface="あんずもじ等幅2020" panose="02000609000000000000" pitchFamily="1" charset="-128"/>
            </a:endParaRPr>
          </a:p>
          <a:p>
            <a:endParaRPr kumimoji="1" lang="en-US" altLang="ja-JP" sz="1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7650168-6156-A191-AAEA-31FE774CB5C0}"/>
              </a:ext>
            </a:extLst>
          </p:cNvPr>
          <p:cNvSpPr txBox="1"/>
          <p:nvPr/>
        </p:nvSpPr>
        <p:spPr>
          <a:xfrm>
            <a:off x="828303" y="10328636"/>
            <a:ext cx="6524844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AR P丸ゴシック体M"/>
                <a:ea typeface="HG丸ｺﾞｼｯｸM-PRO" panose="020F0600000000000000" pitchFamily="50" charset="-128"/>
              </a:rPr>
              <a:t>権現地域子育て支援センターは宮崎市の指定管理を受け「</a:t>
            </a:r>
            <a:r>
              <a:rPr kumimoji="1" lang="en-US" altLang="ja-JP" sz="1000" dirty="0">
                <a:latin typeface="AR P丸ゴシック体M"/>
                <a:ea typeface="HG丸ｺﾞｼｯｸM-PRO" panose="020F0600000000000000" pitchFamily="50" charset="-128"/>
              </a:rPr>
              <a:t>NPO</a:t>
            </a:r>
            <a:r>
              <a:rPr kumimoji="1" lang="ja-JP" altLang="en-US" sz="1000" dirty="0">
                <a:latin typeface="AR P丸ゴシック体M"/>
                <a:ea typeface="HG丸ｺﾞｼｯｸM-PRO" panose="020F0600000000000000" pitchFamily="50" charset="-128"/>
              </a:rPr>
              <a:t>法人ドロップインセンター」が運営しています。</a:t>
            </a:r>
            <a:endParaRPr kumimoji="1" lang="ja-JP" altLang="en-US" sz="1200" dirty="0">
              <a:latin typeface="AR P丸ゴシック体M"/>
              <a:ea typeface="HG丸ｺﾞｼｯｸM-PRO" panose="020F0600000000000000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9E9BDFB-0DA2-D99B-C500-7F7C918D9CE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97" y="1494343"/>
            <a:ext cx="2970216" cy="1723031"/>
          </a:xfrm>
          <a:prstGeom prst="round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26DA1B1C-4CE1-8321-0F13-2C55ED02E1D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001" y="2416320"/>
            <a:ext cx="2849082" cy="1745914"/>
          </a:xfrm>
          <a:prstGeom prst="round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D0F723F-CBD6-E673-0A6E-87B400AF091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81" y="4851076"/>
            <a:ext cx="2369691" cy="1464911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64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accent1"/>
          </a:solidFill>
        </a:ln>
      </a:spPr>
      <a:bodyPr wrap="square" rtlCol="0">
        <a:spAutoFit/>
      </a:bodyPr>
      <a:lstStyle>
        <a:defPPr>
          <a:defRPr kumimoji="1" sz="1400" u="sng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22986</TotalTime>
  <Words>702</Words>
  <Application>Microsoft Office PowerPoint</Application>
  <PresentationFormat>ユーザー設定</PresentationFormat>
  <Paragraphs>105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AR P丸ゴシック体M</vt:lpstr>
      <vt:lpstr>HGP創英角ﾎﾟｯﾌﾟ体</vt:lpstr>
      <vt:lpstr>HG丸ｺﾞｼｯｸM-PRO</vt:lpstr>
      <vt:lpstr>Meiryo UI</vt:lpstr>
      <vt:lpstr>あんずもじ等幅2020</vt:lpstr>
      <vt:lpstr>くまもと本丸ゴシックmini</vt:lpstr>
      <vt:lpstr>ふんわりラウンド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インセンター ドロップ</cp:lastModifiedBy>
  <cp:revision>1121</cp:revision>
  <cp:lastPrinted>2023-09-15T04:58:34Z</cp:lastPrinted>
  <dcterms:created xsi:type="dcterms:W3CDTF">2015-08-04T04:03:25Z</dcterms:created>
  <dcterms:modified xsi:type="dcterms:W3CDTF">2023-10-19T05:13:08Z</dcterms:modified>
</cp:coreProperties>
</file>